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0"/>
  </p:notesMasterIdLst>
  <p:sldIdLst>
    <p:sldId id="256" r:id="rId2"/>
    <p:sldId id="331" r:id="rId3"/>
    <p:sldId id="310" r:id="rId4"/>
    <p:sldId id="332" r:id="rId5"/>
    <p:sldId id="333" r:id="rId6"/>
    <p:sldId id="334" r:id="rId7"/>
    <p:sldId id="335" r:id="rId8"/>
    <p:sldId id="337" r:id="rId9"/>
    <p:sldId id="338" r:id="rId10"/>
    <p:sldId id="339" r:id="rId11"/>
    <p:sldId id="341" r:id="rId12"/>
    <p:sldId id="342" r:id="rId13"/>
    <p:sldId id="343" r:id="rId14"/>
    <p:sldId id="348" r:id="rId15"/>
    <p:sldId id="344" r:id="rId16"/>
    <p:sldId id="346" r:id="rId17"/>
    <p:sldId id="345" r:id="rId18"/>
    <p:sldId id="34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4A27"/>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50"/>
    <p:restoredTop sz="53530"/>
  </p:normalViewPr>
  <p:slideViewPr>
    <p:cSldViewPr snapToGrid="0" snapToObjects="1">
      <p:cViewPr varScale="1">
        <p:scale>
          <a:sx n="65" d="100"/>
          <a:sy n="65" d="100"/>
        </p:scale>
        <p:origin x="1224" y="208"/>
      </p:cViewPr>
      <p:guideLst>
        <p:guide orient="horz" pos="2160"/>
        <p:guide pos="3840"/>
      </p:guideLst>
    </p:cSldViewPr>
  </p:slideViewPr>
  <p:notesTextViewPr>
    <p:cViewPr>
      <p:scale>
        <a:sx n="140" d="100"/>
        <a:sy n="14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9/25/25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57D6-29AB-3C9B-165F-3EB900A0F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E785F-ACEE-CDE5-12AA-2DF5E3FEF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A7B78-CB75-71D3-FA12-A6414AB31FAB}"/>
              </a:ext>
            </a:extLst>
          </p:cNvPr>
          <p:cNvSpPr>
            <a:spLocks noGrp="1"/>
          </p:cNvSpPr>
          <p:nvPr>
            <p:ph type="body" idx="1"/>
          </p:nvPr>
        </p:nvSpPr>
        <p:spPr/>
        <p:txBody>
          <a:bodyPr/>
          <a:lstStyle/>
          <a:p>
            <a:r>
              <a:rPr lang="en-US" dirty="0"/>
              <a:t>Hebb’s rule is often summed up as ‘neurons that fire together, wire together.’</a:t>
            </a:r>
          </a:p>
          <a:p>
            <a:endParaRPr lang="en-US" dirty="0"/>
          </a:p>
          <a:p>
            <a:r>
              <a:rPr lang="en-US" dirty="0"/>
              <a:t>Why does this matter? Because it gives the nervous system a way to build </a:t>
            </a:r>
            <a:r>
              <a:rPr lang="en-US" b="1" dirty="0"/>
              <a:t>meaningful associations.</a:t>
            </a:r>
            <a:r>
              <a:rPr lang="en-US" dirty="0"/>
              <a:t> </a:t>
            </a:r>
          </a:p>
          <a:p>
            <a:r>
              <a:rPr lang="en-US" dirty="0"/>
              <a:t>If two signals often occur together in the world, the neurons representing them will start to strengthen their connections.</a:t>
            </a:r>
          </a:p>
          <a:p>
            <a:endParaRPr lang="en-US" dirty="0"/>
          </a:p>
          <a:p>
            <a:r>
              <a:rPr lang="en-US" dirty="0"/>
              <a:t>That means the brain can self-organize. It doesn’t need a teacher or explicit instructions — </a:t>
            </a:r>
          </a:p>
          <a:p>
            <a:r>
              <a:rPr lang="en-US" dirty="0"/>
              <a:t>it simply picks up on the regularities of experience. </a:t>
            </a:r>
          </a:p>
          <a:p>
            <a:r>
              <a:rPr lang="en-US" dirty="0"/>
              <a:t>Over time, the wiring of the brain comes to mirror the statistical patterns of the environment.</a:t>
            </a:r>
          </a:p>
          <a:p>
            <a:endParaRPr lang="en-US" dirty="0"/>
          </a:p>
          <a:p>
            <a:r>
              <a:rPr lang="en-US" dirty="0"/>
              <a:t>This is what Munakata &amp; </a:t>
            </a:r>
            <a:r>
              <a:rPr lang="en-US" dirty="0" err="1"/>
              <a:t>Pfaffly</a:t>
            </a:r>
            <a:r>
              <a:rPr lang="en-US" dirty="0"/>
              <a:t> highlight: </a:t>
            </a:r>
          </a:p>
          <a:p>
            <a:r>
              <a:rPr lang="en-US" dirty="0"/>
              <a:t>Hebbian learning is powerful because it’s simple, automatic, and it works across many systems, from worms to humans.</a:t>
            </a:r>
          </a:p>
        </p:txBody>
      </p:sp>
      <p:sp>
        <p:nvSpPr>
          <p:cNvPr id="4" name="Slide Number Placeholder 3">
            <a:extLst>
              <a:ext uri="{FF2B5EF4-FFF2-40B4-BE49-F238E27FC236}">
                <a16:creationId xmlns:a16="http://schemas.microsoft.com/office/drawing/2014/main" id="{E00256F0-2C01-11D1-4263-8B778C3E0D23}"/>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381621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AAC9F-CECD-9316-4EEB-544F7AF87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064B0-9E04-0727-038D-404F10AEA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073DB2-4FC8-6863-687D-DD6B2EB30159}"/>
              </a:ext>
            </a:extLst>
          </p:cNvPr>
          <p:cNvSpPr>
            <a:spLocks noGrp="1"/>
          </p:cNvSpPr>
          <p:nvPr>
            <p:ph type="body" idx="1"/>
          </p:nvPr>
        </p:nvSpPr>
        <p:spPr/>
        <p:txBody>
          <a:bodyPr/>
          <a:lstStyle/>
          <a:p>
            <a:r>
              <a:rPr lang="en-US" dirty="0"/>
              <a:t>Let’s see how this plays out in real life.</a:t>
            </a:r>
          </a:p>
          <a:p>
            <a:endParaRPr lang="en-US" dirty="0"/>
          </a:p>
          <a:p>
            <a:r>
              <a:rPr lang="en-US" b="1" dirty="0"/>
              <a:t>In C. elegans</a:t>
            </a:r>
            <a:r>
              <a:rPr lang="en-US" dirty="0"/>
              <a:t>: If a touch-sensitive neuron repeatedly fires along with a motor neuron that drives backing up, the connection strengthens. Over time, the worm becomes quicker and more consistent at withdrawing from danger. </a:t>
            </a:r>
          </a:p>
          <a:p>
            <a:r>
              <a:rPr lang="en-US" dirty="0"/>
              <a:t>Hebbian learning makes the reflex more reliable.</a:t>
            </a:r>
          </a:p>
          <a:p>
            <a:endParaRPr lang="en-US" dirty="0"/>
          </a:p>
          <a:p>
            <a:r>
              <a:rPr lang="en-US" b="1" dirty="0"/>
              <a:t>In humans</a:t>
            </a:r>
            <a:r>
              <a:rPr lang="en-US" dirty="0"/>
              <a:t>: Think about infants learning language. </a:t>
            </a:r>
          </a:p>
          <a:p>
            <a:r>
              <a:rPr lang="en-US" dirty="0"/>
              <a:t>When babies hear certain sounds over and over, the neurons responding to those sounds strengthen their connections. </a:t>
            </a:r>
          </a:p>
          <a:p>
            <a:r>
              <a:rPr lang="en-US" dirty="0"/>
              <a:t>Those categories become easier to distinguish. </a:t>
            </a:r>
          </a:p>
          <a:p>
            <a:r>
              <a:rPr lang="en-US" dirty="0"/>
              <a:t>But sounds they rarely hear, like English babies with Japanese /r/ and /l/, fade — the brain literally becomes less sensitive to them.</a:t>
            </a:r>
          </a:p>
          <a:p>
            <a:endParaRPr lang="en-US" dirty="0"/>
          </a:p>
          <a:p>
            <a:r>
              <a:rPr lang="en-US" dirty="0"/>
              <a:t>In both cases, Hebbian learning doesn’t just make neurons ‘bond.’ </a:t>
            </a:r>
          </a:p>
          <a:p>
            <a:r>
              <a:rPr lang="en-US" dirty="0"/>
              <a:t>It sculpts what information the system processes, based on experience.</a:t>
            </a:r>
          </a:p>
        </p:txBody>
      </p:sp>
      <p:sp>
        <p:nvSpPr>
          <p:cNvPr id="4" name="Slide Number Placeholder 3">
            <a:extLst>
              <a:ext uri="{FF2B5EF4-FFF2-40B4-BE49-F238E27FC236}">
                <a16:creationId xmlns:a16="http://schemas.microsoft.com/office/drawing/2014/main" id="{9E1E808F-39AC-D8D6-D9F2-9063F908DA9B}"/>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215932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C475-E21C-AADA-29EA-B95882896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5CFEC-277D-1B7D-B9BB-44874E641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AA23C-76DD-DD91-8A83-50755A93FA53}"/>
              </a:ext>
            </a:extLst>
          </p:cNvPr>
          <p:cNvSpPr>
            <a:spLocks noGrp="1"/>
          </p:cNvSpPr>
          <p:nvPr>
            <p:ph type="body" idx="1"/>
          </p:nvPr>
        </p:nvSpPr>
        <p:spPr/>
        <p:txBody>
          <a:bodyPr/>
          <a:lstStyle/>
          <a:p>
            <a:r>
              <a:rPr lang="en-US" dirty="0"/>
              <a:t>Hebbian learning also helps us understand </a:t>
            </a:r>
            <a:r>
              <a:rPr lang="en-US" b="1" dirty="0"/>
              <a:t>developmental critical periods</a:t>
            </a:r>
            <a:r>
              <a:rPr lang="en-US" dirty="0"/>
              <a:t> — </a:t>
            </a:r>
          </a:p>
          <a:p>
            <a:r>
              <a:rPr lang="en-US" dirty="0"/>
              <a:t>windows of time when experience has especially strong effects on the brain.</a:t>
            </a:r>
          </a:p>
          <a:p>
            <a:endParaRPr lang="en-US" dirty="0"/>
          </a:p>
          <a:p>
            <a:r>
              <a:rPr lang="en-US" b="1" dirty="0"/>
              <a:t>Language:</a:t>
            </a:r>
            <a:r>
              <a:rPr lang="en-US" dirty="0"/>
              <a:t> Infants are born able to hear all the phoneme contrasts across the world’s languages. </a:t>
            </a:r>
          </a:p>
          <a:p>
            <a:r>
              <a:rPr lang="en-US" dirty="0"/>
              <a:t>But by their first birthday, they lose sensitivity to sounds they don’t hear often. </a:t>
            </a:r>
          </a:p>
          <a:p>
            <a:r>
              <a:rPr lang="en-US" dirty="0"/>
              <a:t>That happens because Hebbian learning strengthens the connections for the frequent sounds and 	lets the others fade.</a:t>
            </a:r>
          </a:p>
          <a:p>
            <a:endParaRPr lang="en-US" dirty="0"/>
          </a:p>
          <a:p>
            <a:r>
              <a:rPr lang="en-US" b="1" dirty="0"/>
              <a:t>Vision:</a:t>
            </a:r>
            <a:r>
              <a:rPr lang="en-US" dirty="0"/>
              <a:t> In visual cortex, inputs from the left and right eyes compete for space in what are called 	ocular dominance columns. </a:t>
            </a:r>
          </a:p>
          <a:p>
            <a:r>
              <a:rPr lang="en-US" dirty="0"/>
              <a:t>If one eye is deprived of input early in life, Hebbian learning strengthens the active eye’s 	connections and weakens the deprived one’s. </a:t>
            </a:r>
          </a:p>
          <a:p>
            <a:r>
              <a:rPr lang="en-US" dirty="0"/>
              <a:t>This permanently changes vision if it happens during the critical period.</a:t>
            </a:r>
          </a:p>
          <a:p>
            <a:endParaRPr lang="en-US" dirty="0"/>
          </a:p>
          <a:p>
            <a:r>
              <a:rPr lang="en-US" dirty="0"/>
              <a:t>Munakata &amp; </a:t>
            </a:r>
            <a:r>
              <a:rPr lang="en-US" dirty="0" err="1"/>
              <a:t>Pfaffly</a:t>
            </a:r>
            <a:r>
              <a:rPr lang="en-US" dirty="0"/>
              <a:t> emphasize that Hebbian learning doesn’t just build associations — </a:t>
            </a:r>
          </a:p>
          <a:p>
            <a:r>
              <a:rPr lang="en-US" dirty="0"/>
              <a:t>	it shapes how the brain develops. </a:t>
            </a:r>
          </a:p>
          <a:p>
            <a:r>
              <a:rPr lang="en-US" dirty="0"/>
              <a:t>Experience during these sensitive windows can literally rewire circuits in lasting ways.</a:t>
            </a:r>
          </a:p>
        </p:txBody>
      </p:sp>
      <p:sp>
        <p:nvSpPr>
          <p:cNvPr id="4" name="Slide Number Placeholder 3">
            <a:extLst>
              <a:ext uri="{FF2B5EF4-FFF2-40B4-BE49-F238E27FC236}">
                <a16:creationId xmlns:a16="http://schemas.microsoft.com/office/drawing/2014/main" id="{FF2C5ACB-69DF-A38F-E0E8-2F235F242BF1}"/>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264842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9A0F-26F5-C5D4-43CA-B6ED371F92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1ED53-925A-9C0B-40B2-3C4B141AF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E452E-862B-EEC6-A97D-EF9465C26C38}"/>
              </a:ext>
            </a:extLst>
          </p:cNvPr>
          <p:cNvSpPr>
            <a:spLocks noGrp="1"/>
          </p:cNvSpPr>
          <p:nvPr>
            <p:ph type="body" idx="1"/>
          </p:nvPr>
        </p:nvSpPr>
        <p:spPr/>
        <p:txBody>
          <a:bodyPr/>
          <a:lstStyle/>
          <a:p>
            <a:r>
              <a:rPr lang="en-US" dirty="0"/>
              <a:t>Hebbian learning is powerful, but it has real limitations.</a:t>
            </a:r>
          </a:p>
          <a:p>
            <a:endParaRPr lang="en-US" dirty="0"/>
          </a:p>
          <a:p>
            <a:r>
              <a:rPr lang="en-US" dirty="0"/>
              <a:t>One issue is that it only </a:t>
            </a:r>
            <a:r>
              <a:rPr lang="en-US" b="1" dirty="0"/>
              <a:t>strengthens co-occurrence</a:t>
            </a:r>
            <a:r>
              <a:rPr lang="en-US" dirty="0"/>
              <a:t>. Once two things are linked, Hebb has no way to weaken that bond, even if the world changes.</a:t>
            </a:r>
          </a:p>
          <a:p>
            <a:endParaRPr lang="en-US" dirty="0"/>
          </a:p>
          <a:p>
            <a:r>
              <a:rPr lang="en-US" dirty="0"/>
              <a:t>This can lead to </a:t>
            </a:r>
            <a:r>
              <a:rPr lang="en-US" b="1" dirty="0"/>
              <a:t>perseveration</a:t>
            </a:r>
            <a:r>
              <a:rPr lang="en-US" dirty="0"/>
              <a:t> — repeating an old response even when it’s no longer appropriate.</a:t>
            </a:r>
          </a:p>
          <a:p>
            <a:endParaRPr lang="en-US" dirty="0"/>
          </a:p>
          <a:p>
            <a:r>
              <a:rPr lang="en-US" dirty="0"/>
              <a:t>To see this, let’s contrast two everyday situations:</a:t>
            </a:r>
          </a:p>
          <a:p>
            <a:endParaRPr lang="en-US" dirty="0"/>
          </a:p>
          <a:p>
            <a:r>
              <a:rPr lang="en-US" b="1" dirty="0"/>
              <a:t>OR situation:</a:t>
            </a:r>
            <a:r>
              <a:rPr lang="en-US" dirty="0"/>
              <a:t> </a:t>
            </a:r>
          </a:p>
          <a:p>
            <a:r>
              <a:rPr lang="en-US" dirty="0"/>
              <a:t>If you’re hungry, you might snack when you see </a:t>
            </a:r>
            <a:r>
              <a:rPr lang="en-US" i="1" dirty="0"/>
              <a:t>either</a:t>
            </a:r>
            <a:r>
              <a:rPr lang="en-US" dirty="0"/>
              <a:t> chips or cookies. </a:t>
            </a:r>
          </a:p>
          <a:p>
            <a:r>
              <a:rPr lang="en-US" dirty="0"/>
              <a:t>Hebbian learning handles this well — </a:t>
            </a:r>
          </a:p>
          <a:p>
            <a:r>
              <a:rPr lang="en-US" dirty="0"/>
              <a:t>	every time food is present, your ‘hunger’ and ‘snack’ neurons co-activate, so the 	connections strengthen. </a:t>
            </a:r>
          </a:p>
          <a:p>
            <a:r>
              <a:rPr lang="en-US" dirty="0"/>
              <a:t>Either cue works.</a:t>
            </a:r>
          </a:p>
          <a:p>
            <a:endParaRPr lang="en-US" dirty="0"/>
          </a:p>
          <a:p>
            <a:r>
              <a:rPr lang="en-US" b="1" dirty="0"/>
              <a:t>AND situation:</a:t>
            </a:r>
            <a:r>
              <a:rPr lang="en-US" dirty="0"/>
              <a:t> </a:t>
            </a:r>
          </a:p>
          <a:p>
            <a:r>
              <a:rPr lang="en-US" dirty="0"/>
              <a:t>Imagine you only want to go for a run when it’s sunny </a:t>
            </a:r>
            <a:r>
              <a:rPr lang="en-US" b="1" dirty="0"/>
              <a:t>and</a:t>
            </a:r>
            <a:r>
              <a:rPr lang="en-US" dirty="0"/>
              <a:t> you have free time. </a:t>
            </a:r>
          </a:p>
          <a:p>
            <a:r>
              <a:rPr lang="en-US" dirty="0"/>
              <a:t>That requires responding only when </a:t>
            </a:r>
            <a:r>
              <a:rPr lang="en-US" i="1" dirty="0"/>
              <a:t>both</a:t>
            </a:r>
            <a:r>
              <a:rPr lang="en-US" dirty="0"/>
              <a:t> conditions occur together. </a:t>
            </a:r>
          </a:p>
          <a:p>
            <a:r>
              <a:rPr lang="en-US" dirty="0"/>
              <a:t>But plain Hebbian learning struggles here — </a:t>
            </a:r>
          </a:p>
          <a:p>
            <a:r>
              <a:rPr lang="en-US" dirty="0"/>
              <a:t>	it strengthens the link to each input separately, </a:t>
            </a:r>
          </a:p>
          <a:p>
            <a:r>
              <a:rPr lang="en-US" dirty="0"/>
              <a:t>	so you’d want to start running anytime it’s sunny, even if you’re busy, </a:t>
            </a:r>
          </a:p>
          <a:p>
            <a:r>
              <a:rPr lang="en-US" dirty="0"/>
              <a:t>	or anytime you’re free, even if it’s raining.</a:t>
            </a:r>
          </a:p>
          <a:p>
            <a:endParaRPr lang="en-US" dirty="0"/>
          </a:p>
          <a:p>
            <a:r>
              <a:rPr lang="en-US" dirty="0"/>
              <a:t>This shows why Hebbian learning alone isn’t enough — it works well for simple OR-type associations, but fails for stricter AND-type rules.”</a:t>
            </a:r>
          </a:p>
        </p:txBody>
      </p:sp>
      <p:sp>
        <p:nvSpPr>
          <p:cNvPr id="4" name="Slide Number Placeholder 3">
            <a:extLst>
              <a:ext uri="{FF2B5EF4-FFF2-40B4-BE49-F238E27FC236}">
                <a16:creationId xmlns:a16="http://schemas.microsoft.com/office/drawing/2014/main" id="{9FECA2E4-16A9-8D82-52D8-A8EA58BD90AB}"/>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3802957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229DE-7CE7-33B4-C235-DA762BFC7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D4323-4B16-6BA3-8610-796EB5262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E77CD-8EF7-3752-9517-BB3440F3CD34}"/>
              </a:ext>
            </a:extLst>
          </p:cNvPr>
          <p:cNvSpPr>
            <a:spLocks noGrp="1"/>
          </p:cNvSpPr>
          <p:nvPr>
            <p:ph type="body" idx="1"/>
          </p:nvPr>
        </p:nvSpPr>
        <p:spPr/>
        <p:txBody>
          <a:bodyPr/>
          <a:lstStyle/>
          <a:p>
            <a:r>
              <a:rPr lang="en-US" dirty="0"/>
              <a:t>To solve these problems, real brains use more than plain Hebb.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Normalization rules</a:t>
            </a:r>
            <a:r>
              <a:rPr lang="en-US" dirty="0"/>
              <a:t> — like Oja’s rule — keep weights from growing uncontrollably and help circuits discriminate the right conditions.</a:t>
            </a:r>
          </a:p>
          <a:p>
            <a:endParaRPr lang="en-US" dirty="0"/>
          </a:p>
          <a:p>
            <a:r>
              <a:rPr lang="en-US" b="1" dirty="0"/>
              <a:t>Error-driven learning</a:t>
            </a:r>
            <a:r>
              <a:rPr lang="en-US" dirty="0"/>
              <a:t> allows weakening of connections when predictions are wrong.</a:t>
            </a:r>
          </a:p>
          <a:p>
            <a:endParaRPr lang="en-US" dirty="0"/>
          </a:p>
          <a:p>
            <a:r>
              <a:rPr lang="en-US" b="1" dirty="0"/>
              <a:t>Reinforcement signals</a:t>
            </a:r>
            <a:r>
              <a:rPr lang="en-US" dirty="0"/>
              <a:t> like dopamine strengthen circuits when an action is rewarded, not just when neurons co-occur.</a:t>
            </a:r>
          </a:p>
          <a:p>
            <a:endParaRPr lang="en-US" dirty="0"/>
          </a:p>
          <a:p>
            <a:r>
              <a:rPr lang="en-US" dirty="0"/>
              <a:t>We’ll come back to this in the next lecture, when we ask: how can neurons and networks implement AND, OR, and more complex logic?”</a:t>
            </a:r>
          </a:p>
        </p:txBody>
      </p:sp>
      <p:sp>
        <p:nvSpPr>
          <p:cNvPr id="4" name="Slide Number Placeholder 3">
            <a:extLst>
              <a:ext uri="{FF2B5EF4-FFF2-40B4-BE49-F238E27FC236}">
                <a16:creationId xmlns:a16="http://schemas.microsoft.com/office/drawing/2014/main" id="{88F48993-71B4-8CD5-16A3-B8EF79CE1D56}"/>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1158671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D55F-9F03-1166-B0EF-5E84867733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F0FA6-7F10-FE98-D101-2BF447FE3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05FCB-D59E-04C6-F57B-7C8C5D12E8F1}"/>
              </a:ext>
            </a:extLst>
          </p:cNvPr>
          <p:cNvSpPr>
            <a:spLocks noGrp="1"/>
          </p:cNvSpPr>
          <p:nvPr>
            <p:ph type="body" idx="1"/>
          </p:nvPr>
        </p:nvSpPr>
        <p:spPr/>
        <p:txBody>
          <a:bodyPr/>
          <a:lstStyle/>
          <a:p>
            <a:r>
              <a:rPr lang="en-US" dirty="0"/>
              <a:t>Hebbian learning also helps us understand </a:t>
            </a:r>
            <a:r>
              <a:rPr lang="en-US" b="1" dirty="0"/>
              <a:t>associative learning</a:t>
            </a:r>
            <a:r>
              <a:rPr lang="en-US" dirty="0"/>
              <a:t>, like classical conditioning.</a:t>
            </a:r>
            <a:br>
              <a:rPr lang="en-US" dirty="0"/>
            </a:br>
            <a:endParaRPr lang="en-US" dirty="0"/>
          </a:p>
          <a:p>
            <a:r>
              <a:rPr lang="en-US" dirty="0"/>
              <a:t>Take Pavlov’s famous dogs: at first, a sound means nothing. </a:t>
            </a:r>
          </a:p>
          <a:p>
            <a:r>
              <a:rPr lang="en-US" dirty="0"/>
              <a:t>But when the sound is repeatedly paired with food, the sound alone eventually makes the dog salivate.</a:t>
            </a:r>
          </a:p>
          <a:p>
            <a:endParaRPr lang="en-US" dirty="0"/>
          </a:p>
          <a:p>
            <a:r>
              <a:rPr lang="en-US" dirty="0"/>
              <a:t>In neural terms, here’s what’s happening:</a:t>
            </a:r>
          </a:p>
          <a:p>
            <a:r>
              <a:rPr lang="en-US" dirty="0"/>
              <a:t>A ‘sound’ circuit and a ‘food’ circuit are active at the same time.</a:t>
            </a:r>
          </a:p>
          <a:p>
            <a:r>
              <a:rPr lang="en-US" dirty="0"/>
              <a:t>Hebbian learning strengthens the connections between them.</a:t>
            </a:r>
          </a:p>
          <a:p>
            <a:r>
              <a:rPr lang="en-US" dirty="0"/>
              <a:t>Over time, the sound circuit becomes strong enough on its own to trigger the salivation response.</a:t>
            </a:r>
          </a:p>
          <a:p>
            <a:endParaRPr lang="en-US" dirty="0"/>
          </a:p>
          <a:p>
            <a:r>
              <a:rPr lang="en-US" dirty="0"/>
              <a:t>So classical conditioning is basically Hebb’s rule at the behavioral level: </a:t>
            </a:r>
          </a:p>
          <a:p>
            <a:r>
              <a:rPr lang="en-US" b="1" dirty="0"/>
              <a:t>when two things consistently fire together, the brain wires them together.</a:t>
            </a:r>
            <a:r>
              <a:rPr lang="en-US" dirty="0"/>
              <a:t>”</a:t>
            </a:r>
          </a:p>
        </p:txBody>
      </p:sp>
      <p:sp>
        <p:nvSpPr>
          <p:cNvPr id="4" name="Slide Number Placeholder 3">
            <a:extLst>
              <a:ext uri="{FF2B5EF4-FFF2-40B4-BE49-F238E27FC236}">
                <a16:creationId xmlns:a16="http://schemas.microsoft.com/office/drawing/2014/main" id="{E00EB15D-942B-BC3E-80C5-C79E15FDAF54}"/>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162775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24328-D80C-8677-30C4-E30B0F560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1AA08-4FBB-66DF-208C-F475EF5F9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EEE6A-E69C-2101-4F6B-8B2185CD5B31}"/>
              </a:ext>
            </a:extLst>
          </p:cNvPr>
          <p:cNvSpPr>
            <a:spLocks noGrp="1"/>
          </p:cNvSpPr>
          <p:nvPr>
            <p:ph type="body" idx="1"/>
          </p:nvPr>
        </p:nvSpPr>
        <p:spPr/>
        <p:txBody>
          <a:bodyPr/>
          <a:lstStyle/>
          <a:p>
            <a:r>
              <a:rPr lang="en-US" dirty="0"/>
              <a:t>Conditioning is such a powerful principle because it shows up everywhere, across species.</a:t>
            </a:r>
          </a:p>
          <a:p>
            <a:br>
              <a:rPr lang="en-US" dirty="0"/>
            </a:br>
            <a:r>
              <a:rPr lang="en-US" dirty="0"/>
              <a:t>Even a tiny nervous system like </a:t>
            </a:r>
            <a:r>
              <a:rPr lang="en-US" i="1" dirty="0"/>
              <a:t>C. elegans</a:t>
            </a:r>
            <a:r>
              <a:rPr lang="en-US" dirty="0"/>
              <a:t>, with only 302 neurons, can do associative learning.</a:t>
            </a:r>
          </a:p>
          <a:p>
            <a:endParaRPr lang="en-US" dirty="0"/>
          </a:p>
          <a:p>
            <a:r>
              <a:rPr lang="en-US" b="1" dirty="0"/>
              <a:t>Odor + food:</a:t>
            </a:r>
            <a:r>
              <a:rPr lang="en-US" dirty="0"/>
              <a:t> If an odor is repeatedly paired with food, worms will later crawl toward that odor, even without food present. Their circuits link the smell to the positive outcome.</a:t>
            </a:r>
          </a:p>
          <a:p>
            <a:endParaRPr lang="en-US" dirty="0"/>
          </a:p>
          <a:p>
            <a:r>
              <a:rPr lang="en-US" b="1" dirty="0"/>
              <a:t>Touch + other cues:</a:t>
            </a:r>
            <a:r>
              <a:rPr lang="en-US" dirty="0"/>
              <a:t> Worms can also adjust their responses to touch if it consistently occurs with other events. For example, repeated touch paired with no danger leads to reduced withdrawal, while pairing touch with aversive stimulation can make responses stronger.</a:t>
            </a:r>
          </a:p>
          <a:p>
            <a:endParaRPr lang="en-US" dirty="0"/>
          </a:p>
          <a:p>
            <a:r>
              <a:rPr lang="en-US" dirty="0"/>
              <a:t>This shows us that conditioning isn’t just a mammal thing. Even simple circuits can wire themselves to link cues and outcomes. It’s Hebb’s principle at work at the most basic level.</a:t>
            </a:r>
          </a:p>
        </p:txBody>
      </p:sp>
      <p:sp>
        <p:nvSpPr>
          <p:cNvPr id="4" name="Slide Number Placeholder 3">
            <a:extLst>
              <a:ext uri="{FF2B5EF4-FFF2-40B4-BE49-F238E27FC236}">
                <a16:creationId xmlns:a16="http://schemas.microsoft.com/office/drawing/2014/main" id="{2B062E9C-B24B-8B1F-CC33-38D1F168F8DB}"/>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1765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10343-9CC6-B510-AB25-1CFBA3A5E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8BE4A-8208-8CB1-5E37-21509065B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712AE-4105-A454-265B-CA732664E2AB}"/>
              </a:ext>
            </a:extLst>
          </p:cNvPr>
          <p:cNvSpPr>
            <a:spLocks noGrp="1"/>
          </p:cNvSpPr>
          <p:nvPr>
            <p:ph type="body" idx="1"/>
          </p:nvPr>
        </p:nvSpPr>
        <p:spPr/>
        <p:txBody>
          <a:bodyPr/>
          <a:lstStyle/>
          <a:p>
            <a:r>
              <a:rPr lang="en-US" dirty="0"/>
              <a:t>Compared to worms, humans use conditioning for far more complex behaviors — but the underlying principle is the same.</a:t>
            </a:r>
          </a:p>
          <a:p>
            <a:br>
              <a:rPr lang="en-US" dirty="0"/>
            </a:br>
            <a:endParaRPr lang="en-US" dirty="0"/>
          </a:p>
          <a:p>
            <a:r>
              <a:rPr lang="en-US" b="1" dirty="0"/>
              <a:t>Emotional learning:</a:t>
            </a:r>
            <a:r>
              <a:rPr lang="en-US" dirty="0"/>
              <a:t> If a neutral cue is paired with a frightening event, it can trigger fear later on. That’s how phobias form. A child bitten by a dog may later feel fear just seeing a dog. Stress responses can also become conditioned — certain places or sounds can bring back anxiety.</a:t>
            </a:r>
          </a:p>
          <a:p>
            <a:br>
              <a:rPr lang="en-US" dirty="0"/>
            </a:br>
            <a:endParaRPr lang="en-US" dirty="0"/>
          </a:p>
          <a:p>
            <a:r>
              <a:rPr lang="en-US" b="1" dirty="0"/>
              <a:t>Preferences &amp; social learning:</a:t>
            </a:r>
            <a:r>
              <a:rPr lang="en-US" dirty="0"/>
              <a:t> Advertisers take advantage of this. They pair products with music, celebrities, or good feelings. Over time, we develop positive associations with the product itself.</a:t>
            </a:r>
          </a:p>
          <a:p>
            <a:br>
              <a:rPr lang="en-US" dirty="0"/>
            </a:br>
            <a:endParaRPr lang="en-US" dirty="0"/>
          </a:p>
          <a:p>
            <a:r>
              <a:rPr lang="en-US" b="1" dirty="0"/>
              <a:t>Habits &amp; cravings:</a:t>
            </a:r>
            <a:r>
              <a:rPr lang="en-US" dirty="0"/>
              <a:t> In addiction, cues like the sight of a bar or even a time of day can trigger cravings. These cues have become strongly linked with the reward pathway.</a:t>
            </a:r>
          </a:p>
          <a:p>
            <a:br>
              <a:rPr lang="en-US" dirty="0"/>
            </a:br>
            <a:endParaRPr lang="en-US" dirty="0"/>
          </a:p>
          <a:p>
            <a:r>
              <a:rPr lang="en-US" dirty="0"/>
              <a:t>So, while worms use conditioning to link simple cues to food or danger, humans use the same mechanism to build complex emotional and cultural associations. Hebbian learning scales from 302 neurons all the way up to billions.</a:t>
            </a:r>
          </a:p>
        </p:txBody>
      </p:sp>
      <p:sp>
        <p:nvSpPr>
          <p:cNvPr id="4" name="Slide Number Placeholder 3">
            <a:extLst>
              <a:ext uri="{FF2B5EF4-FFF2-40B4-BE49-F238E27FC236}">
                <a16:creationId xmlns:a16="http://schemas.microsoft.com/office/drawing/2014/main" id="{6DC411D7-D6AA-4DC6-DC27-A1D309370896}"/>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241345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5C8AA-0CF6-365B-5C5B-62FFCEEFB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AD3F6-A6F2-7D45-2C24-3BE160EA77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CA31C1-3164-7425-47E4-74BDDE19276B}"/>
              </a:ext>
            </a:extLst>
          </p:cNvPr>
          <p:cNvSpPr>
            <a:spLocks noGrp="1"/>
          </p:cNvSpPr>
          <p:nvPr>
            <p:ph type="body" idx="1"/>
          </p:nvPr>
        </p:nvSpPr>
        <p:spPr/>
        <p:txBody>
          <a:bodyPr/>
          <a:lstStyle/>
          <a:p>
            <a:r>
              <a:rPr lang="en-US" dirty="0"/>
              <a:t>Today we saw that circuits aren’t just static wiring diagrams — they’re dynamic.</a:t>
            </a:r>
          </a:p>
          <a:p>
            <a:endParaRPr lang="en-US" dirty="0"/>
          </a:p>
          <a:p>
            <a:r>
              <a:rPr lang="en-US" dirty="0"/>
              <a:t>We started with </a:t>
            </a:r>
            <a:r>
              <a:rPr lang="en-US" b="1" dirty="0"/>
              <a:t>adaptation</a:t>
            </a:r>
            <a:r>
              <a:rPr lang="en-US" dirty="0"/>
              <a:t>, where neurons or circuits reduce their response to repeated stimulation. That’s short-term and reversible, and it keeps organisms sensitive to change.</a:t>
            </a:r>
          </a:p>
          <a:p>
            <a:endParaRPr lang="en-US" dirty="0"/>
          </a:p>
          <a:p>
            <a:r>
              <a:rPr lang="en-US" dirty="0"/>
              <a:t>Then we moved to </a:t>
            </a:r>
            <a:r>
              <a:rPr lang="en-US" b="1" dirty="0"/>
              <a:t>Hebbian learning</a:t>
            </a:r>
            <a:r>
              <a:rPr lang="en-US" dirty="0"/>
              <a:t>, where repeated co-activation strengthens or weakens synapses. This is longer-lasting, and it explains how brains build associations — from worms learning odors to babies tuning into speech sounds, to humans developing phobias, habits, and preferences.</a:t>
            </a:r>
          </a:p>
          <a:p>
            <a:endParaRPr lang="en-US" dirty="0"/>
          </a:p>
          <a:p>
            <a:r>
              <a:rPr lang="en-US" dirty="0"/>
              <a:t>The big takeaway is that learning emerges naturally from the way neurons connect and fire together.</a:t>
            </a:r>
          </a:p>
          <a:p>
            <a:endParaRPr lang="en-US" dirty="0"/>
          </a:p>
          <a:p>
            <a:r>
              <a:rPr lang="en-US" dirty="0"/>
              <a:t>Next time, we’ll take a different perspective. Instead of asking how circuits change, we’ll ask how we can </a:t>
            </a:r>
            <a:r>
              <a:rPr lang="en-US" b="1" dirty="0"/>
              <a:t>analyze circuits as logic gates</a:t>
            </a:r>
            <a:r>
              <a:rPr lang="en-US" dirty="0"/>
              <a:t> — AND, OR, NOT. This abstraction lets us see circuits as the basis of computation, and it will connect what we’ve learned about neuroscience to ideas from computer science.</a:t>
            </a:r>
          </a:p>
        </p:txBody>
      </p:sp>
      <p:sp>
        <p:nvSpPr>
          <p:cNvPr id="4" name="Slide Number Placeholder 3">
            <a:extLst>
              <a:ext uri="{FF2B5EF4-FFF2-40B4-BE49-F238E27FC236}">
                <a16:creationId xmlns:a16="http://schemas.microsoft.com/office/drawing/2014/main" id="{9EAB2F23-24BA-3F93-2848-AF491C1C18F4}"/>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264466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focused on neural circuits. </a:t>
            </a:r>
          </a:p>
          <a:p>
            <a:r>
              <a:rPr lang="en-US" dirty="0"/>
              <a:t>We looked at how neurons connect into patterns that produce reflexes, rhythms, escape behaviors, and more. </a:t>
            </a:r>
          </a:p>
          <a:p>
            <a:r>
              <a:rPr lang="en-US" dirty="0"/>
              <a:t>The big idea was that circuits are the </a:t>
            </a:r>
            <a:r>
              <a:rPr lang="en-US" i="1" dirty="0"/>
              <a:t>building blocks</a:t>
            </a:r>
            <a:r>
              <a:rPr lang="en-US" dirty="0"/>
              <a:t> of the brain — Luo called them the ‘words’ that make up sentences.</a:t>
            </a:r>
          </a:p>
          <a:p>
            <a:endParaRPr lang="en-US" dirty="0"/>
          </a:p>
          <a:p>
            <a:r>
              <a:rPr lang="en-US" dirty="0"/>
              <a:t>But here’s the problem: if all circuits were just hard-wired and fixed, they couldn’t adjust to new experiences. </a:t>
            </a:r>
          </a:p>
          <a:p>
            <a:r>
              <a:rPr lang="en-US" dirty="0"/>
              <a:t>You’d always respond the same way, no matter what you had learned. </a:t>
            </a:r>
          </a:p>
          <a:p>
            <a:r>
              <a:rPr lang="en-US" dirty="0"/>
              <a:t>That wouldn’t do for an organism that needs to survive in a changing world.</a:t>
            </a:r>
          </a:p>
          <a:p>
            <a:endParaRPr lang="en-US" dirty="0"/>
          </a:p>
          <a:p>
            <a:r>
              <a:rPr lang="en-US" dirty="0"/>
              <a:t>So today we’re moving into </a:t>
            </a:r>
            <a:r>
              <a:rPr lang="en-US" b="1" dirty="0"/>
              <a:t>adaptation and learning</a:t>
            </a:r>
            <a:r>
              <a:rPr lang="en-US" dirty="0"/>
              <a:t>. </a:t>
            </a:r>
          </a:p>
          <a:p>
            <a:r>
              <a:rPr lang="en-US" dirty="0"/>
              <a:t>We’ll see how circuits change their responses with repeated input, </a:t>
            </a:r>
          </a:p>
          <a:p>
            <a:r>
              <a:rPr lang="en-US" dirty="0"/>
              <a:t>	how synapses can strengthen or weaken, and how this creates learning. </a:t>
            </a:r>
          </a:p>
          <a:p>
            <a:r>
              <a:rPr lang="en-US" dirty="0"/>
              <a:t>We’ll also connect to the article you read by Munakata &amp; </a:t>
            </a:r>
            <a:r>
              <a:rPr lang="en-US" dirty="0" err="1"/>
              <a:t>Pfaffly</a:t>
            </a:r>
            <a:r>
              <a:rPr lang="en-US" dirty="0"/>
              <a:t>, </a:t>
            </a:r>
          </a:p>
          <a:p>
            <a:r>
              <a:rPr lang="en-US" dirty="0"/>
              <a:t>	which explains how Hebbian learning gives us a biologically plausible mechanism for how this works.</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D36E9-6895-735C-B4DD-85C4C94B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617E8-01F6-5185-3E89-562C73CE7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7290CE-9CDE-CCC3-4872-DA6D4737D9D7}"/>
              </a:ext>
            </a:extLst>
          </p:cNvPr>
          <p:cNvSpPr>
            <a:spLocks noGrp="1"/>
          </p:cNvSpPr>
          <p:nvPr>
            <p:ph type="body" idx="1"/>
          </p:nvPr>
        </p:nvSpPr>
        <p:spPr/>
        <p:txBody>
          <a:bodyPr/>
          <a:lstStyle/>
          <a:p>
            <a:r>
              <a:rPr lang="en-US" dirty="0"/>
              <a:t>If all circuits were completely hard-wired, the same stimulus would always produce the same response. </a:t>
            </a:r>
          </a:p>
          <a:p>
            <a:r>
              <a:rPr lang="en-US" dirty="0"/>
              <a:t>That sounds reliable — but it’s actually a problem.</a:t>
            </a:r>
          </a:p>
          <a:p>
            <a:endParaRPr lang="en-US" dirty="0"/>
          </a:p>
          <a:p>
            <a:r>
              <a:rPr lang="en-US" dirty="0"/>
              <a:t>Imagine a worm that jerks away every single time it’s touched, no matter how often. </a:t>
            </a:r>
          </a:p>
          <a:p>
            <a:r>
              <a:rPr lang="en-US" dirty="0"/>
              <a:t>The first time, it makes sense — that touch might be danger. </a:t>
            </a:r>
          </a:p>
          <a:p>
            <a:r>
              <a:rPr lang="en-US" dirty="0"/>
              <a:t>But after the tenth or hundredth harmless touch, it’s a waste of energy to keep reacting.</a:t>
            </a:r>
          </a:p>
          <a:p>
            <a:endParaRPr lang="en-US" dirty="0"/>
          </a:p>
          <a:p>
            <a:r>
              <a:rPr lang="en-US" dirty="0"/>
              <a:t>Humans are the same. </a:t>
            </a:r>
          </a:p>
          <a:p>
            <a:r>
              <a:rPr lang="en-US" dirty="0"/>
              <a:t>If you always reacted strongly to the sound of a dripping faucet or the feel of your shirt against your skin, </a:t>
            </a:r>
          </a:p>
          <a:p>
            <a:r>
              <a:rPr lang="en-US" dirty="0"/>
              <a:t>	you’d never be able to focus.</a:t>
            </a:r>
            <a:br>
              <a:rPr lang="en-US" dirty="0"/>
            </a:br>
            <a:endParaRPr lang="en-US" dirty="0"/>
          </a:p>
          <a:p>
            <a:r>
              <a:rPr lang="en-US" dirty="0"/>
              <a:t>This is why circuits can’t just be fixed. </a:t>
            </a:r>
          </a:p>
          <a:p>
            <a:r>
              <a:rPr lang="en-US" dirty="0"/>
              <a:t>They need ways to adjust their responsiveness — </a:t>
            </a:r>
          </a:p>
          <a:p>
            <a:r>
              <a:rPr lang="en-US" dirty="0"/>
              <a:t>	sometimes dialing down, sometimes strengthening connections — </a:t>
            </a:r>
          </a:p>
          <a:p>
            <a:r>
              <a:rPr lang="en-US" dirty="0"/>
              <a:t>	so that behavior becomes flexible and adaptive. </a:t>
            </a:r>
          </a:p>
          <a:p>
            <a:r>
              <a:rPr lang="en-US" dirty="0"/>
              <a:t>That’s where </a:t>
            </a:r>
            <a:r>
              <a:rPr lang="en-US" b="1" dirty="0"/>
              <a:t>adaptation and learning</a:t>
            </a:r>
            <a:r>
              <a:rPr lang="en-US" dirty="0"/>
              <a:t> come in.</a:t>
            </a:r>
          </a:p>
        </p:txBody>
      </p:sp>
      <p:sp>
        <p:nvSpPr>
          <p:cNvPr id="4" name="Slide Number Placeholder 3">
            <a:extLst>
              <a:ext uri="{FF2B5EF4-FFF2-40B4-BE49-F238E27FC236}">
                <a16:creationId xmlns:a16="http://schemas.microsoft.com/office/drawing/2014/main" id="{A7D1D12F-8F9D-BF90-1FA1-A5081F0C901B}"/>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312191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2DA96-6386-1D0C-6FA8-4DDD4A000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17659-C80D-9719-27EB-0AF5978988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D8147-F81E-6E0B-5FE2-6D0C069AD64B}"/>
              </a:ext>
            </a:extLst>
          </p:cNvPr>
          <p:cNvSpPr>
            <a:spLocks noGrp="1"/>
          </p:cNvSpPr>
          <p:nvPr>
            <p:ph type="body" idx="1"/>
          </p:nvPr>
        </p:nvSpPr>
        <p:spPr/>
        <p:txBody>
          <a:bodyPr/>
          <a:lstStyle/>
          <a:p>
            <a:r>
              <a:rPr lang="en-US" dirty="0"/>
              <a:t>Neural adaptation is the brain’s way of adjusting sensitivity when a stimulus repeats. </a:t>
            </a:r>
          </a:p>
          <a:p>
            <a:r>
              <a:rPr lang="en-US" dirty="0"/>
              <a:t>The basic idea: the first time you experience a stimulus, neurons respond strongly. </a:t>
            </a:r>
          </a:p>
          <a:p>
            <a:r>
              <a:rPr lang="en-US" dirty="0"/>
              <a:t>But if it keeps happening, the response gets smaller and smaller.</a:t>
            </a:r>
          </a:p>
          <a:p>
            <a:endParaRPr lang="en-US" dirty="0"/>
          </a:p>
          <a:p>
            <a:r>
              <a:rPr lang="en-US" dirty="0"/>
              <a:t>This happens quickly — sometimes within seconds — and it’s usually reversible. </a:t>
            </a:r>
          </a:p>
          <a:p>
            <a:r>
              <a:rPr lang="en-US" dirty="0"/>
              <a:t>If the stimulus goes away for a while and then comes back, the neurons respond strongly again.</a:t>
            </a:r>
          </a:p>
          <a:p>
            <a:endParaRPr lang="en-US" dirty="0"/>
          </a:p>
          <a:p>
            <a:r>
              <a:rPr lang="en-US" dirty="0"/>
              <a:t>Why is this useful? </a:t>
            </a:r>
          </a:p>
          <a:p>
            <a:r>
              <a:rPr lang="en-US" dirty="0"/>
              <a:t>Because it prevents the nervous system from wasting energy on things that aren’t new or important. </a:t>
            </a:r>
          </a:p>
          <a:p>
            <a:r>
              <a:rPr lang="en-US" dirty="0"/>
              <a:t>It frees up your attention and resources to focus on changes in the environment — </a:t>
            </a:r>
          </a:p>
          <a:p>
            <a:r>
              <a:rPr lang="en-US" dirty="0"/>
              <a:t>	the things that might matter for survival.</a:t>
            </a:r>
          </a:p>
        </p:txBody>
      </p:sp>
      <p:sp>
        <p:nvSpPr>
          <p:cNvPr id="4" name="Slide Number Placeholder 3">
            <a:extLst>
              <a:ext uri="{FF2B5EF4-FFF2-40B4-BE49-F238E27FC236}">
                <a16:creationId xmlns:a16="http://schemas.microsoft.com/office/drawing/2014/main" id="{178875F5-48B6-DFE3-FFA2-9822A7643089}"/>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878659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26343-CFD6-0E25-0056-28922ABD7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CAD97-8153-1FD5-03A2-DE0FE59E2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41CC4-1E95-9A73-FF42-A1D8FC2D2A12}"/>
              </a:ext>
            </a:extLst>
          </p:cNvPr>
          <p:cNvSpPr>
            <a:spLocks noGrp="1"/>
          </p:cNvSpPr>
          <p:nvPr>
            <p:ph type="body" idx="1"/>
          </p:nvPr>
        </p:nvSpPr>
        <p:spPr/>
        <p:txBody>
          <a:bodyPr/>
          <a:lstStyle/>
          <a:p>
            <a:r>
              <a:rPr lang="en-US" dirty="0"/>
              <a:t>So how does adaptation actually happen?</a:t>
            </a:r>
          </a:p>
          <a:p>
            <a:endParaRPr lang="en-US" dirty="0"/>
          </a:p>
          <a:p>
            <a:r>
              <a:rPr lang="en-US" dirty="0"/>
              <a:t>First, at the level of a </a:t>
            </a:r>
            <a:r>
              <a:rPr lang="en-US" b="1" dirty="0"/>
              <a:t>single neuron</a:t>
            </a:r>
            <a:r>
              <a:rPr lang="en-US" dirty="0"/>
              <a:t>, the cell itself can reduce its response over time. </a:t>
            </a:r>
          </a:p>
          <a:p>
            <a:r>
              <a:rPr lang="en-US" dirty="0"/>
              <a:t>A sensory neuron might fire strongly at first, </a:t>
            </a:r>
          </a:p>
          <a:p>
            <a:r>
              <a:rPr lang="en-US" dirty="0"/>
              <a:t>	but its ion channels start to inactivate, and the firing rate slows down, </a:t>
            </a:r>
          </a:p>
          <a:p>
            <a:r>
              <a:rPr lang="en-US" dirty="0"/>
              <a:t>	even though the stimulus hasn’t changed. </a:t>
            </a:r>
          </a:p>
          <a:p>
            <a:r>
              <a:rPr lang="en-US" dirty="0"/>
              <a:t>This is sometimes called </a:t>
            </a:r>
            <a:r>
              <a:rPr lang="en-US" i="1" dirty="0"/>
              <a:t>cellular adaptation</a:t>
            </a:r>
            <a:r>
              <a:rPr lang="en-US" dirty="0"/>
              <a:t> or </a:t>
            </a:r>
            <a:r>
              <a:rPr lang="en-US" i="1" dirty="0"/>
              <a:t>neural fatigue.</a:t>
            </a:r>
            <a:endParaRPr lang="en-US" dirty="0"/>
          </a:p>
          <a:p>
            <a:endParaRPr lang="en-US" dirty="0"/>
          </a:p>
          <a:p>
            <a:r>
              <a:rPr lang="en-US" dirty="0"/>
              <a:t>Second, adaptation can also be a </a:t>
            </a:r>
            <a:r>
              <a:rPr lang="en-US" b="1" dirty="0"/>
              <a:t>circuit phenomenon</a:t>
            </a:r>
            <a:r>
              <a:rPr lang="en-US" dirty="0"/>
              <a:t>. </a:t>
            </a:r>
          </a:p>
          <a:p>
            <a:r>
              <a:rPr lang="en-US" dirty="0"/>
              <a:t>In this case, sensory neurons keep firing, </a:t>
            </a:r>
          </a:p>
          <a:p>
            <a:r>
              <a:rPr lang="en-US" dirty="0"/>
              <a:t>	but they activate inhibitory interneurons that feed back and dampen the response.</a:t>
            </a:r>
          </a:p>
          <a:p>
            <a:r>
              <a:rPr lang="en-US" dirty="0"/>
              <a:t>This is how you get </a:t>
            </a:r>
            <a:r>
              <a:rPr lang="en-US" i="1" dirty="0"/>
              <a:t>habituation</a:t>
            </a:r>
            <a:r>
              <a:rPr lang="en-US" dirty="0"/>
              <a:t> in animals like </a:t>
            </a:r>
            <a:r>
              <a:rPr lang="en-US" i="1" dirty="0"/>
              <a:t>C. elegans</a:t>
            </a:r>
            <a:r>
              <a:rPr lang="en-US" dirty="0"/>
              <a:t> — </a:t>
            </a:r>
          </a:p>
          <a:p>
            <a:r>
              <a:rPr lang="en-US" dirty="0"/>
              <a:t>	the worm stops reacting to repeated harmless touches, </a:t>
            </a:r>
          </a:p>
          <a:p>
            <a:r>
              <a:rPr lang="en-US" dirty="0"/>
              <a:t>	not because its sensory neurons stop working,</a:t>
            </a:r>
          </a:p>
          <a:p>
            <a:r>
              <a:rPr lang="en-US" dirty="0"/>
              <a:t>	but because the circuit shuts down the motor response.</a:t>
            </a:r>
          </a:p>
          <a:p>
            <a:endParaRPr lang="en-US" dirty="0"/>
          </a:p>
          <a:p>
            <a:r>
              <a:rPr lang="en-US" dirty="0"/>
              <a:t>In both cases, the result is the same: </a:t>
            </a:r>
          </a:p>
          <a:p>
            <a:r>
              <a:rPr lang="en-US" dirty="0"/>
              <a:t>	a stimulus that stays the same produces less and less response, </a:t>
            </a:r>
          </a:p>
          <a:p>
            <a:r>
              <a:rPr lang="en-US" dirty="0"/>
              <a:t>	so the system is free to focus on new or changing inputs.</a:t>
            </a:r>
          </a:p>
        </p:txBody>
      </p:sp>
      <p:sp>
        <p:nvSpPr>
          <p:cNvPr id="4" name="Slide Number Placeholder 3">
            <a:extLst>
              <a:ext uri="{FF2B5EF4-FFF2-40B4-BE49-F238E27FC236}">
                <a16:creationId xmlns:a16="http://schemas.microsoft.com/office/drawing/2014/main" id="{7E0FA32E-7214-129D-EDF7-A5F41EFDCB18}"/>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49361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56BC5-13EF-FBF4-5232-56CD82ABE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7F751-7E73-64CA-C0DF-F331984A9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E0DEF-AADA-8170-F145-A5926E9AC96C}"/>
              </a:ext>
            </a:extLst>
          </p:cNvPr>
          <p:cNvSpPr>
            <a:spLocks noGrp="1"/>
          </p:cNvSpPr>
          <p:nvPr>
            <p:ph type="body" idx="1"/>
          </p:nvPr>
        </p:nvSpPr>
        <p:spPr/>
        <p:txBody>
          <a:bodyPr/>
          <a:lstStyle/>
          <a:p>
            <a:r>
              <a:rPr lang="en-US" dirty="0"/>
              <a:t>Adaptation is something you’ve all experienced.</a:t>
            </a:r>
          </a:p>
          <a:p>
            <a:endParaRPr lang="en-US" dirty="0"/>
          </a:p>
          <a:p>
            <a:r>
              <a:rPr lang="en-US" b="1" dirty="0"/>
              <a:t>Smell:</a:t>
            </a:r>
            <a:r>
              <a:rPr lang="en-US" dirty="0"/>
              <a:t> When you first walk into a room with a strong odor — maybe perfume or food — your olfactory neurons fire strongly. </a:t>
            </a:r>
          </a:p>
          <a:p>
            <a:r>
              <a:rPr lang="en-US" dirty="0"/>
              <a:t>But after a few minutes, the smell seems to fade, even though the molecules are still in the air. </a:t>
            </a:r>
          </a:p>
          <a:p>
            <a:r>
              <a:rPr lang="en-US" dirty="0"/>
              <a:t>That’s olfactory adaptation.</a:t>
            </a:r>
          </a:p>
          <a:p>
            <a:endParaRPr lang="en-US" dirty="0"/>
          </a:p>
          <a:p>
            <a:r>
              <a:rPr lang="en-US" b="1" dirty="0"/>
              <a:t>Touch:</a:t>
            </a:r>
            <a:r>
              <a:rPr lang="en-US" dirty="0"/>
              <a:t> When you put on clothes or jewelry, you feel them right away. </a:t>
            </a:r>
          </a:p>
          <a:p>
            <a:r>
              <a:rPr lang="en-US" dirty="0"/>
              <a:t>But after a few minutes, your touch receptors adapt, and you stop noticing them.</a:t>
            </a:r>
          </a:p>
          <a:p>
            <a:endParaRPr lang="en-US" dirty="0"/>
          </a:p>
          <a:p>
            <a:r>
              <a:rPr lang="en-US" b="1" dirty="0"/>
              <a:t>Vision:</a:t>
            </a:r>
            <a:r>
              <a:rPr lang="en-US" dirty="0"/>
              <a:t> If you stare at a bright color, like a green square, and then look away, you see a pinkish afterimage. </a:t>
            </a:r>
          </a:p>
          <a:p>
            <a:r>
              <a:rPr lang="en-US" dirty="0"/>
              <a:t>That happens because the neurons that were firing strongly for green adapt and reduce their output, </a:t>
            </a:r>
          </a:p>
          <a:p>
            <a:r>
              <a:rPr lang="en-US" dirty="0"/>
              <a:t>leaving the opposite channel more active. </a:t>
            </a:r>
          </a:p>
          <a:p>
            <a:r>
              <a:rPr lang="en-US" dirty="0"/>
              <a:t>Vision also adapts when you move between a bright outdoor scene and a dark room — </a:t>
            </a:r>
          </a:p>
          <a:p>
            <a:r>
              <a:rPr lang="en-US" dirty="0"/>
              <a:t>at first you can’t see, then photoreceptors reset their sensitivity.</a:t>
            </a:r>
          </a:p>
          <a:p>
            <a:endParaRPr lang="en-US" dirty="0"/>
          </a:p>
          <a:p>
            <a:r>
              <a:rPr lang="en-US" dirty="0"/>
              <a:t>All of these examples show the same principle: </a:t>
            </a:r>
          </a:p>
          <a:p>
            <a:r>
              <a:rPr lang="en-US" dirty="0"/>
              <a:t>neurons and circuits tune down their response to constant input so you can focus on </a:t>
            </a:r>
            <a:r>
              <a:rPr lang="en-US" i="1" dirty="0"/>
              <a:t>change</a:t>
            </a:r>
            <a:r>
              <a:rPr lang="en-US" dirty="0"/>
              <a:t>, </a:t>
            </a:r>
          </a:p>
          <a:p>
            <a:r>
              <a:rPr lang="en-US" dirty="0"/>
              <a:t>which is usually what matters most for survival.</a:t>
            </a:r>
          </a:p>
        </p:txBody>
      </p:sp>
      <p:sp>
        <p:nvSpPr>
          <p:cNvPr id="4" name="Slide Number Placeholder 3">
            <a:extLst>
              <a:ext uri="{FF2B5EF4-FFF2-40B4-BE49-F238E27FC236}">
                <a16:creationId xmlns:a16="http://schemas.microsoft.com/office/drawing/2014/main" id="{8BE6FF82-9587-F909-437E-220EA3B944F3}"/>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187261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3826A-2578-575D-5B1C-E01D2AD67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7E746-7908-1C61-5326-75F98744B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1A7E71-8B8F-2A75-DED3-A31944C86167}"/>
              </a:ext>
            </a:extLst>
          </p:cNvPr>
          <p:cNvSpPr>
            <a:spLocks noGrp="1"/>
          </p:cNvSpPr>
          <p:nvPr>
            <p:ph type="body" idx="1"/>
          </p:nvPr>
        </p:nvSpPr>
        <p:spPr/>
        <p:txBody>
          <a:bodyPr/>
          <a:lstStyle/>
          <a:p>
            <a:r>
              <a:rPr lang="en-US" dirty="0"/>
              <a:t>So far, we’ve talked about </a:t>
            </a:r>
            <a:r>
              <a:rPr lang="en-US" b="1" dirty="0"/>
              <a:t>adaptation</a:t>
            </a:r>
            <a:r>
              <a:rPr lang="en-US" dirty="0"/>
              <a:t> — </a:t>
            </a:r>
          </a:p>
          <a:p>
            <a:r>
              <a:rPr lang="en-US" dirty="0"/>
              <a:t>	short-term changes where neurons or circuits reduce their response to repeated stimulation. </a:t>
            </a:r>
          </a:p>
          <a:p>
            <a:r>
              <a:rPr lang="en-US" dirty="0"/>
              <a:t>Adaptation is useful, but it doesn’t last long. </a:t>
            </a:r>
          </a:p>
          <a:p>
            <a:r>
              <a:rPr lang="en-US" dirty="0"/>
              <a:t>When the stimulus goes away, the system resets.</a:t>
            </a:r>
          </a:p>
          <a:p>
            <a:endParaRPr lang="en-US" dirty="0"/>
          </a:p>
          <a:p>
            <a:r>
              <a:rPr lang="en-US" dirty="0"/>
              <a:t>But nervous systems also need </a:t>
            </a:r>
            <a:r>
              <a:rPr lang="en-US" b="1" dirty="0"/>
              <a:t>long-term change</a:t>
            </a:r>
            <a:r>
              <a:rPr lang="en-US" dirty="0"/>
              <a:t> — </a:t>
            </a:r>
          </a:p>
          <a:p>
            <a:r>
              <a:rPr lang="en-US" dirty="0"/>
              <a:t>	the ability to </a:t>
            </a:r>
            <a:r>
              <a:rPr lang="en-US" i="1" dirty="0"/>
              <a:t>learn</a:t>
            </a:r>
            <a:r>
              <a:rPr lang="en-US" dirty="0"/>
              <a:t> from experience. </a:t>
            </a:r>
          </a:p>
          <a:p>
            <a:r>
              <a:rPr lang="en-US" dirty="0"/>
              <a:t>This is where </a:t>
            </a:r>
            <a:r>
              <a:rPr lang="en-US" b="1" dirty="0"/>
              <a:t>plasticity</a:t>
            </a:r>
            <a:r>
              <a:rPr lang="en-US" dirty="0"/>
              <a:t> comes in. Plasticity means that the </a:t>
            </a:r>
            <a:r>
              <a:rPr lang="en-US" i="1" dirty="0"/>
              <a:t>connections</a:t>
            </a:r>
            <a:r>
              <a:rPr lang="en-US" dirty="0"/>
              <a:t> between neurons — </a:t>
            </a:r>
          </a:p>
          <a:p>
            <a:r>
              <a:rPr lang="en-US" dirty="0"/>
              <a:t>	the synapses — can actually be strengthened or weakened over time.</a:t>
            </a:r>
          </a:p>
          <a:p>
            <a:endParaRPr lang="en-US" dirty="0"/>
          </a:p>
          <a:p>
            <a:r>
              <a:rPr lang="en-US" dirty="0"/>
              <a:t>This is more than just turning down the volume on a response for a few seconds.</a:t>
            </a:r>
          </a:p>
          <a:p>
            <a:r>
              <a:rPr lang="en-US" dirty="0"/>
              <a:t>It’s about changing the wiring itself so that the next time the circuit is used, it behaves differently.</a:t>
            </a:r>
          </a:p>
          <a:p>
            <a:endParaRPr lang="en-US" dirty="0"/>
          </a:p>
          <a:p>
            <a:r>
              <a:rPr lang="en-US" dirty="0"/>
              <a:t>Plasticity is the foundation for memory, skill learning, and development. </a:t>
            </a:r>
          </a:p>
          <a:p>
            <a:r>
              <a:rPr lang="en-US" dirty="0"/>
              <a:t>And it’s where we’ll bring in Hebb’s rule — the core idea from the article you read.”</a:t>
            </a:r>
          </a:p>
        </p:txBody>
      </p:sp>
      <p:sp>
        <p:nvSpPr>
          <p:cNvPr id="4" name="Slide Number Placeholder 3">
            <a:extLst>
              <a:ext uri="{FF2B5EF4-FFF2-40B4-BE49-F238E27FC236}">
                <a16:creationId xmlns:a16="http://schemas.microsoft.com/office/drawing/2014/main" id="{EF3E91FD-36A4-19C5-C765-8473FA396C2F}"/>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318865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21F9-FF14-4D43-D76F-5ED0F5BA3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6E007-190E-DBDA-79DA-79842E700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CF593-45CC-AD0B-43A4-D002F535BB9D}"/>
              </a:ext>
            </a:extLst>
          </p:cNvPr>
          <p:cNvSpPr>
            <a:spLocks noGrp="1"/>
          </p:cNvSpPr>
          <p:nvPr>
            <p:ph type="body" idx="1"/>
          </p:nvPr>
        </p:nvSpPr>
        <p:spPr/>
        <p:txBody>
          <a:bodyPr/>
          <a:lstStyle/>
          <a:p>
            <a:r>
              <a:rPr lang="en-US" dirty="0"/>
              <a:t>he most important mechanism of plasticity happens at the </a:t>
            </a:r>
            <a:r>
              <a:rPr lang="en-US" b="1" dirty="0"/>
              <a:t>synapse</a:t>
            </a:r>
            <a:r>
              <a:rPr lang="en-US" dirty="0"/>
              <a:t> — </a:t>
            </a:r>
          </a:p>
          <a:p>
            <a:r>
              <a:rPr lang="en-US" dirty="0"/>
              <a:t>	the point of connection between two neurons.</a:t>
            </a:r>
          </a:p>
          <a:p>
            <a:endParaRPr lang="en-US" dirty="0"/>
          </a:p>
          <a:p>
            <a:r>
              <a:rPr lang="en-US" dirty="0"/>
              <a:t>When a presynaptic neuron and a postsynaptic neuron fire </a:t>
            </a:r>
            <a:r>
              <a:rPr lang="en-US" b="1" dirty="0"/>
              <a:t>together</a:t>
            </a:r>
            <a:r>
              <a:rPr lang="en-US" dirty="0"/>
              <a:t> repeatedly, their connection gets stronger. </a:t>
            </a:r>
          </a:p>
          <a:p>
            <a:r>
              <a:rPr lang="en-US" dirty="0"/>
              <a:t>This is called </a:t>
            </a:r>
            <a:r>
              <a:rPr lang="en-US" b="1" dirty="0"/>
              <a:t>long-term potentiation, or LTP.</a:t>
            </a:r>
            <a:r>
              <a:rPr lang="en-US" dirty="0"/>
              <a:t> </a:t>
            </a:r>
          </a:p>
          <a:p>
            <a:r>
              <a:rPr lang="en-US" dirty="0"/>
              <a:t>You can think of it as well-worn path: the more often you travel it, the easier it gets.</a:t>
            </a:r>
          </a:p>
          <a:p>
            <a:endParaRPr lang="en-US" dirty="0"/>
          </a:p>
          <a:p>
            <a:r>
              <a:rPr lang="en-US" dirty="0"/>
              <a:t>But the reverse can also happen. </a:t>
            </a:r>
          </a:p>
          <a:p>
            <a:r>
              <a:rPr lang="en-US" dirty="0"/>
              <a:t>If the presynaptic neuron is active but the postsynaptic neuron is not, the connection weakens. </a:t>
            </a:r>
          </a:p>
          <a:p>
            <a:r>
              <a:rPr lang="en-US" dirty="0"/>
              <a:t>That’s </a:t>
            </a:r>
            <a:r>
              <a:rPr lang="en-US" b="1" dirty="0"/>
              <a:t>long-term depression, or LTD.</a:t>
            </a:r>
            <a:endParaRPr lang="en-US" dirty="0"/>
          </a:p>
          <a:p>
            <a:endParaRPr lang="en-US" dirty="0"/>
          </a:p>
          <a:p>
            <a:r>
              <a:rPr lang="en-US" dirty="0"/>
              <a:t>Together, LTP and LTD are the biological foundation for </a:t>
            </a:r>
            <a:r>
              <a:rPr lang="en-US" b="1" dirty="0"/>
              <a:t>Hebbian learning</a:t>
            </a:r>
            <a:r>
              <a:rPr lang="en-US" dirty="0"/>
              <a:t> — </a:t>
            </a:r>
          </a:p>
          <a:p>
            <a:r>
              <a:rPr lang="en-US" dirty="0"/>
              <a:t>the principle you read about in Munakata &amp; </a:t>
            </a:r>
            <a:r>
              <a:rPr lang="en-US" dirty="0" err="1"/>
              <a:t>Pfaffly’s</a:t>
            </a:r>
            <a:r>
              <a:rPr lang="en-US" dirty="0"/>
              <a:t> article. </a:t>
            </a:r>
          </a:p>
          <a:p>
            <a:r>
              <a:rPr lang="en-US" dirty="0"/>
              <a:t>It’s often summarized as </a:t>
            </a:r>
            <a:r>
              <a:rPr lang="en-US" i="1" dirty="0"/>
              <a:t>‘neurons that fire together, wire together.</a:t>
            </a:r>
            <a:endParaRPr lang="en-US" dirty="0"/>
          </a:p>
        </p:txBody>
      </p:sp>
      <p:sp>
        <p:nvSpPr>
          <p:cNvPr id="4" name="Slide Number Placeholder 3">
            <a:extLst>
              <a:ext uri="{FF2B5EF4-FFF2-40B4-BE49-F238E27FC236}">
                <a16:creationId xmlns:a16="http://schemas.microsoft.com/office/drawing/2014/main" id="{58681EA3-5015-AF4F-5E45-0335D5F9A699}"/>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187521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Neural Circuits</a:t>
            </a:r>
          </a:p>
          <a:p>
            <a:pPr marL="0" indent="0" algn="ctr">
              <a:buNone/>
            </a:pPr>
            <a:r>
              <a:rPr lang="en-US" dirty="0">
                <a:latin typeface="Calibri"/>
                <a:cs typeface="Calibri"/>
              </a:rPr>
              <a:t>Lecture 2: Adaptation and Plasticity</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6050F-7FF3-4EB0-FC84-92D3878791D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2C49F4A-3C02-D40D-7647-59A0569592C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084CA7A1-5531-653B-D2CC-585ADB88EA2C}"/>
              </a:ext>
            </a:extLst>
          </p:cNvPr>
          <p:cNvSpPr txBox="1"/>
          <p:nvPr/>
        </p:nvSpPr>
        <p:spPr>
          <a:xfrm>
            <a:off x="272655" y="3464518"/>
            <a:ext cx="5468470" cy="2431435"/>
          </a:xfrm>
          <a:prstGeom prst="rect">
            <a:avLst/>
          </a:prstGeom>
          <a:noFill/>
        </p:spPr>
        <p:txBody>
          <a:bodyPr wrap="square" rtlCol="0">
            <a:spAutoFit/>
          </a:bodyPr>
          <a:lstStyle/>
          <a:p>
            <a:r>
              <a:rPr lang="en-US" sz="3200" b="1" dirty="0"/>
              <a:t>Hebb’s Rule</a:t>
            </a:r>
          </a:p>
          <a:p>
            <a:pPr marL="457200" indent="-457200">
              <a:buFont typeface="Arial" panose="020B0604020202020204" pitchFamily="34" charset="0"/>
              <a:buChar char="•"/>
            </a:pPr>
            <a:r>
              <a:rPr lang="en-US" sz="2400" dirty="0"/>
              <a:t>“Neurons that fire together, wire together”</a:t>
            </a:r>
          </a:p>
          <a:p>
            <a:pPr marL="457200" indent="-457200">
              <a:buFont typeface="Arial" panose="020B0604020202020204" pitchFamily="34" charset="0"/>
              <a:buChar char="•"/>
            </a:pPr>
            <a:r>
              <a:rPr lang="en-US" sz="2400" dirty="0"/>
              <a:t>Coincidence strengthens connections</a:t>
            </a:r>
          </a:p>
          <a:p>
            <a:pPr marL="457200" indent="-457200">
              <a:buFont typeface="Arial" panose="020B0604020202020204" pitchFamily="34" charset="0"/>
              <a:buChar char="•"/>
            </a:pPr>
            <a:r>
              <a:rPr lang="en-US" sz="2400" dirty="0"/>
              <a:t>Learning = capturing regularities in experience</a:t>
            </a:r>
          </a:p>
        </p:txBody>
      </p:sp>
      <p:pic>
        <p:nvPicPr>
          <p:cNvPr id="2050" name="Picture 2" descr="Hebbian plasticity could be the brain's trick to make self-supervised  learning work – Zenke Lab">
            <a:extLst>
              <a:ext uri="{FF2B5EF4-FFF2-40B4-BE49-F238E27FC236}">
                <a16:creationId xmlns:a16="http://schemas.microsoft.com/office/drawing/2014/main" id="{48C13F75-D0EB-5F30-A128-B76061235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3765" y="735162"/>
            <a:ext cx="9076267" cy="2637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176A9EB-336A-47A2-D652-627AB0B4ECFC}"/>
              </a:ext>
            </a:extLst>
          </p:cNvPr>
          <p:cNvSpPr txBox="1"/>
          <p:nvPr/>
        </p:nvSpPr>
        <p:spPr>
          <a:xfrm>
            <a:off x="5875866" y="2960684"/>
            <a:ext cx="6316134" cy="2954655"/>
          </a:xfrm>
          <a:prstGeom prst="rect">
            <a:avLst/>
          </a:prstGeom>
          <a:noFill/>
        </p:spPr>
        <p:txBody>
          <a:bodyPr wrap="square" rtlCol="0">
            <a:spAutoFit/>
          </a:bodyPr>
          <a:lstStyle/>
          <a:p>
            <a:r>
              <a:rPr lang="en-US" sz="3200" b="1" dirty="0"/>
              <a:t>Formula</a:t>
            </a:r>
          </a:p>
          <a:p>
            <a:pPr marL="457200" indent="-457200">
              <a:buFont typeface="Arial" panose="020B0604020202020204" pitchFamily="34" charset="0"/>
              <a:buChar char="•"/>
            </a:pPr>
            <a:r>
              <a:rPr lang="el-GR" sz="2200" dirty="0"/>
              <a:t>Δ</a:t>
            </a:r>
            <a:r>
              <a:rPr lang="en-US" sz="2200" dirty="0" err="1"/>
              <a:t>w</a:t>
            </a:r>
            <a:r>
              <a:rPr lang="en-US" sz="2200" baseline="-25000" dirty="0" err="1"/>
              <a:t>ij</a:t>
            </a:r>
            <a:r>
              <a:rPr lang="en-US" sz="2200" dirty="0"/>
              <a:t>. = </a:t>
            </a:r>
            <a:r>
              <a:rPr lang="el-GR" sz="2200" dirty="0"/>
              <a:t>η</a:t>
            </a:r>
            <a:r>
              <a:rPr lang="en-US" sz="2200" dirty="0"/>
              <a:t> * x</a:t>
            </a:r>
            <a:r>
              <a:rPr lang="en-US" sz="2200" baseline="-25000" dirty="0"/>
              <a:t>i</a:t>
            </a:r>
            <a:r>
              <a:rPr lang="en-US" sz="2200" dirty="0"/>
              <a:t> * </a:t>
            </a:r>
            <a:r>
              <a:rPr lang="en-US" sz="2200" dirty="0" err="1"/>
              <a:t>y</a:t>
            </a:r>
            <a:r>
              <a:rPr lang="en-US" sz="2200" baseline="-25000" dirty="0" err="1"/>
              <a:t>i</a:t>
            </a:r>
            <a:endParaRPr lang="en-US" sz="2200" baseline="-25000" dirty="0"/>
          </a:p>
          <a:p>
            <a:pPr marL="457200" indent="-457200">
              <a:buFont typeface="Arial" panose="020B0604020202020204" pitchFamily="34" charset="0"/>
              <a:buChar char="•"/>
            </a:pPr>
            <a:r>
              <a:rPr lang="el-GR" sz="2200" dirty="0"/>
              <a:t>Δ</a:t>
            </a:r>
            <a:r>
              <a:rPr lang="en-US" sz="2200" dirty="0" err="1"/>
              <a:t>w</a:t>
            </a:r>
            <a:r>
              <a:rPr lang="en-US" sz="2200" baseline="-25000" dirty="0" err="1"/>
              <a:t>ij</a:t>
            </a:r>
            <a:r>
              <a:rPr lang="en-US" sz="2200" dirty="0"/>
              <a:t> = the change in the weight from presynaptic neuron </a:t>
            </a:r>
            <a:r>
              <a:rPr lang="en-US" sz="2200" dirty="0" err="1"/>
              <a:t>i</a:t>
            </a:r>
            <a:r>
              <a:rPr lang="en-US" sz="2200" dirty="0"/>
              <a:t> to postsynaptic neuron j</a:t>
            </a:r>
          </a:p>
          <a:p>
            <a:pPr marL="457200" indent="-457200">
              <a:buFont typeface="Arial" panose="020B0604020202020204" pitchFamily="34" charset="0"/>
              <a:buChar char="•"/>
            </a:pPr>
            <a:r>
              <a:rPr lang="el-GR" sz="2200" dirty="0"/>
              <a:t>η</a:t>
            </a:r>
            <a:r>
              <a:rPr lang="en-US" sz="2200" dirty="0"/>
              <a:t> = the learning rate (a small constant that controls how fast learning happens)</a:t>
            </a:r>
          </a:p>
          <a:p>
            <a:pPr marL="457200" indent="-457200">
              <a:buFont typeface="Arial" panose="020B0604020202020204" pitchFamily="34" charset="0"/>
              <a:buChar char="•"/>
            </a:pPr>
            <a:r>
              <a:rPr lang="en-US" sz="2200" dirty="0"/>
              <a:t>x</a:t>
            </a:r>
            <a:r>
              <a:rPr lang="en-US" sz="2200" baseline="-25000" dirty="0"/>
              <a:t>i</a:t>
            </a:r>
            <a:r>
              <a:rPr lang="en-US" sz="2200" dirty="0"/>
              <a:t> = activity of the presynaptic neuron (input)</a:t>
            </a:r>
          </a:p>
          <a:p>
            <a:pPr marL="457200" indent="-457200">
              <a:buFont typeface="Arial" panose="020B0604020202020204" pitchFamily="34" charset="0"/>
              <a:buChar char="•"/>
            </a:pPr>
            <a:r>
              <a:rPr lang="en-US" sz="2200" dirty="0" err="1"/>
              <a:t>y</a:t>
            </a:r>
            <a:r>
              <a:rPr lang="en-US" sz="2200" baseline="-25000" dirty="0" err="1"/>
              <a:t>j</a:t>
            </a:r>
            <a:r>
              <a:rPr lang="en-US" sz="2200" dirty="0"/>
              <a:t> = activity of the postsynaptic neuron (output)</a:t>
            </a:r>
          </a:p>
        </p:txBody>
      </p:sp>
    </p:spTree>
    <p:extLst>
      <p:ext uri="{BB962C8B-B14F-4D97-AF65-F5344CB8AC3E}">
        <p14:creationId xmlns:p14="http://schemas.microsoft.com/office/powerpoint/2010/main" val="39348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FD34-0BB3-88CC-CB8B-0867A3319ED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237F4C9-496B-E59D-B5B9-3AA74868261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CDC7DE80-98F0-1DD5-425F-69624CBF8988}"/>
              </a:ext>
            </a:extLst>
          </p:cNvPr>
          <p:cNvSpPr txBox="1"/>
          <p:nvPr/>
        </p:nvSpPr>
        <p:spPr>
          <a:xfrm>
            <a:off x="7291793" y="1413063"/>
            <a:ext cx="4001744" cy="4031873"/>
          </a:xfrm>
          <a:prstGeom prst="rect">
            <a:avLst/>
          </a:prstGeom>
          <a:noFill/>
        </p:spPr>
        <p:txBody>
          <a:bodyPr wrap="square" rtlCol="0">
            <a:spAutoFit/>
          </a:bodyPr>
          <a:lstStyle/>
          <a:p>
            <a:r>
              <a:rPr lang="en-US" sz="3200" b="1" dirty="0"/>
              <a:t>Hebb’s Rule in Action</a:t>
            </a:r>
          </a:p>
          <a:p>
            <a:pPr marL="457200" indent="-457200">
              <a:buFont typeface="Arial" panose="020B0604020202020204" pitchFamily="34" charset="0"/>
              <a:buChar char="•"/>
            </a:pPr>
            <a:r>
              <a:rPr lang="en-US" sz="2800" i="1" dirty="0"/>
              <a:t>C. elegans</a:t>
            </a:r>
            <a:r>
              <a:rPr lang="en-US" sz="2800" dirty="0"/>
              <a:t>: touch → stronger withdrawal reflex</a:t>
            </a:r>
          </a:p>
          <a:p>
            <a:pPr marL="457200" indent="-457200">
              <a:buFont typeface="Arial" panose="020B0604020202020204" pitchFamily="34" charset="0"/>
              <a:buChar char="•"/>
            </a:pPr>
            <a:r>
              <a:rPr lang="en-US" sz="2800" dirty="0"/>
              <a:t>Humans: speech sounds → tuned categories</a:t>
            </a:r>
          </a:p>
          <a:p>
            <a:pPr marL="457200" indent="-457200">
              <a:buFont typeface="Arial" panose="020B0604020202020204" pitchFamily="34" charset="0"/>
              <a:buChar char="•"/>
            </a:pPr>
            <a:r>
              <a:rPr lang="en-US" sz="2800" dirty="0"/>
              <a:t>Circuits shape what gets processed</a:t>
            </a:r>
          </a:p>
        </p:txBody>
      </p:sp>
      <p:pic>
        <p:nvPicPr>
          <p:cNvPr id="3074" name="Picture 2" descr="Speech Perception | Ento Key">
            <a:extLst>
              <a:ext uri="{FF2B5EF4-FFF2-40B4-BE49-F238E27FC236}">
                <a16:creationId xmlns:a16="http://schemas.microsoft.com/office/drawing/2014/main" id="{776E4B06-3EEA-4C74-AE62-34DBCBA9F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18" t="5502" r="4314" b="61811"/>
          <a:stretch>
            <a:fillRect/>
          </a:stretch>
        </p:blipFill>
        <p:spPr bwMode="auto">
          <a:xfrm>
            <a:off x="1602486" y="880533"/>
            <a:ext cx="4594822" cy="863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eech Perception | Ento Key">
            <a:extLst>
              <a:ext uri="{FF2B5EF4-FFF2-40B4-BE49-F238E27FC236}">
                <a16:creationId xmlns:a16="http://schemas.microsoft.com/office/drawing/2014/main" id="{DA9BE994-D1AF-9462-1A55-716C6EE3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263" y="2167981"/>
            <a:ext cx="5214470" cy="47454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peech Perception | Ento Key">
            <a:extLst>
              <a:ext uri="{FF2B5EF4-FFF2-40B4-BE49-F238E27FC236}">
                <a16:creationId xmlns:a16="http://schemas.microsoft.com/office/drawing/2014/main" id="{76304D45-7FFF-7AB9-1CBF-50B34155F7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86871" r="4314" b="1592"/>
          <a:stretch>
            <a:fillRect/>
          </a:stretch>
        </p:blipFill>
        <p:spPr bwMode="auto">
          <a:xfrm>
            <a:off x="1824070" y="1761066"/>
            <a:ext cx="4373238"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9E577-57BB-A930-9DA9-5E2880ED3F2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F552362-D714-3261-542B-07D4C2FDE96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BB38DCD6-D479-0A09-D35E-34C3F3DFA7E6}"/>
              </a:ext>
            </a:extLst>
          </p:cNvPr>
          <p:cNvSpPr txBox="1"/>
          <p:nvPr/>
        </p:nvSpPr>
        <p:spPr>
          <a:xfrm>
            <a:off x="6857999" y="1643895"/>
            <a:ext cx="4943537" cy="3170099"/>
          </a:xfrm>
          <a:prstGeom prst="rect">
            <a:avLst/>
          </a:prstGeom>
          <a:noFill/>
        </p:spPr>
        <p:txBody>
          <a:bodyPr wrap="square" rtlCol="0">
            <a:spAutoFit/>
          </a:bodyPr>
          <a:lstStyle/>
          <a:p>
            <a:r>
              <a:rPr lang="en-US" sz="3200" b="1" dirty="0"/>
              <a:t>Developmental Examples</a:t>
            </a:r>
          </a:p>
          <a:p>
            <a:pPr marL="457200" indent="-457200">
              <a:buFont typeface="Arial" panose="020B0604020202020204" pitchFamily="34" charset="0"/>
              <a:buChar char="•"/>
            </a:pPr>
            <a:r>
              <a:rPr lang="en-US" sz="2800" dirty="0"/>
              <a:t>Critical periods: experience shapes circuits</a:t>
            </a:r>
          </a:p>
          <a:p>
            <a:pPr marL="457200" indent="-457200">
              <a:buFont typeface="Arial" panose="020B0604020202020204" pitchFamily="34" charset="0"/>
              <a:buChar char="•"/>
            </a:pPr>
            <a:r>
              <a:rPr lang="en-US" sz="2800" dirty="0"/>
              <a:t>Language: phoneme tuning in infancy</a:t>
            </a:r>
          </a:p>
          <a:p>
            <a:pPr marL="457200" indent="-457200">
              <a:buFont typeface="Arial" panose="020B0604020202020204" pitchFamily="34" charset="0"/>
              <a:buChar char="•"/>
            </a:pPr>
            <a:r>
              <a:rPr lang="en-US" sz="2800" dirty="0"/>
              <a:t>Vision: ocular dominance columns</a:t>
            </a:r>
          </a:p>
        </p:txBody>
      </p:sp>
      <p:pic>
        <p:nvPicPr>
          <p:cNvPr id="4098" name="Picture 2" descr="In mammals with binocular vision, the nasal portion of one retina encodes the same part of the visual world as the temporal portion of the other retina. The axons of retinal ganglion cells from the nasal portion of each retina cross the optic chiasm and project to the same lateral geniculate nucleus (LGN) as the axons from the temporal portion of the other eye. These projections form discrete, eye-specific LGN layers. The projection from the LGN to layer 4 of the primary visual cortex maintains this eye-specific segregation by terminating in eye-specific patches that are the anatomical basis for ocular dominance columns. Ocular dominance columns can therefore be considered to correspond to an eye (left or right) or a retinal location (nasal or temporal). Image from Katz &amp; Crawley (2002)">
            <a:extLst>
              <a:ext uri="{FF2B5EF4-FFF2-40B4-BE49-F238E27FC236}">
                <a16:creationId xmlns:a16="http://schemas.microsoft.com/office/drawing/2014/main" id="{D1C425C1-6C42-1F12-D5FB-07BE32797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63" y="1354142"/>
            <a:ext cx="6163733" cy="374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0E1E-0559-901A-3E6E-59211D86CBF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C145AEC-C1FC-8196-7CFA-167144A8CE0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A75D8EA3-9152-25B0-DC12-FA00F400019F}"/>
              </a:ext>
            </a:extLst>
          </p:cNvPr>
          <p:cNvSpPr txBox="1"/>
          <p:nvPr/>
        </p:nvSpPr>
        <p:spPr>
          <a:xfrm>
            <a:off x="6096000" y="1643895"/>
            <a:ext cx="5705537" cy="2308324"/>
          </a:xfrm>
          <a:prstGeom prst="rect">
            <a:avLst/>
          </a:prstGeom>
          <a:noFill/>
        </p:spPr>
        <p:txBody>
          <a:bodyPr wrap="square" rtlCol="0">
            <a:spAutoFit/>
          </a:bodyPr>
          <a:lstStyle/>
          <a:p>
            <a:r>
              <a:rPr lang="en-US" sz="3200" b="1" dirty="0"/>
              <a:t>Limits of Hebbian Learning</a:t>
            </a:r>
          </a:p>
          <a:p>
            <a:pPr marL="457200" indent="-457200">
              <a:buFont typeface="Arial" panose="020B0604020202020204" pitchFamily="34" charset="0"/>
              <a:buChar char="•"/>
            </a:pPr>
            <a:r>
              <a:rPr lang="en-US" sz="2800" dirty="0"/>
              <a:t>Strengthens co-occurrence, but can’t unlearn</a:t>
            </a:r>
          </a:p>
          <a:p>
            <a:pPr marL="457200" indent="-457200">
              <a:buFont typeface="Arial" panose="020B0604020202020204" pitchFamily="34" charset="0"/>
              <a:buChar char="•"/>
            </a:pPr>
            <a:r>
              <a:rPr lang="en-US" sz="2800" dirty="0"/>
              <a:t>Perseveration: stuck responses</a:t>
            </a:r>
          </a:p>
          <a:p>
            <a:pPr marL="457200" indent="-457200">
              <a:buFont typeface="Arial" panose="020B0604020202020204" pitchFamily="34" charset="0"/>
              <a:buChar char="•"/>
            </a:pPr>
            <a:r>
              <a:rPr lang="en-US" sz="2800" dirty="0"/>
              <a:t>Example: AND vs. OR situations</a:t>
            </a:r>
          </a:p>
        </p:txBody>
      </p:sp>
      <p:pic>
        <p:nvPicPr>
          <p:cNvPr id="5122" name="Picture 2" descr="5 Tips for Running in the Rain | Texas Orthopedics">
            <a:extLst>
              <a:ext uri="{FF2B5EF4-FFF2-40B4-BE49-F238E27FC236}">
                <a16:creationId xmlns:a16="http://schemas.microsoft.com/office/drawing/2014/main" id="{50AEE3B6-1C06-AB5A-337F-878072000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25" y="1001007"/>
            <a:ext cx="5397500"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9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7B90D-AA02-343C-FDD0-5EAC0AC9F12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0ECEEE2-7E6F-4D4D-A86C-0178FF3D8FD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8A3B6A8A-9D76-7C7A-28F3-E7513CA72A9D}"/>
              </a:ext>
            </a:extLst>
          </p:cNvPr>
          <p:cNvSpPr txBox="1"/>
          <p:nvPr/>
        </p:nvSpPr>
        <p:spPr>
          <a:xfrm>
            <a:off x="5741126" y="1001007"/>
            <a:ext cx="6315408" cy="4524315"/>
          </a:xfrm>
          <a:prstGeom prst="rect">
            <a:avLst/>
          </a:prstGeom>
          <a:noFill/>
        </p:spPr>
        <p:txBody>
          <a:bodyPr wrap="square" rtlCol="0">
            <a:spAutoFit/>
          </a:bodyPr>
          <a:lstStyle/>
          <a:p>
            <a:r>
              <a:rPr lang="en-US" sz="3200" b="1" dirty="0"/>
              <a:t>Beyond Simple Hebbian Learning: Supplements</a:t>
            </a:r>
          </a:p>
          <a:p>
            <a:pPr marL="457200" indent="-457200">
              <a:buFont typeface="Arial" panose="020B0604020202020204" pitchFamily="34" charset="0"/>
              <a:buChar char="•"/>
            </a:pPr>
            <a:r>
              <a:rPr lang="en-US" sz="2800" dirty="0"/>
              <a:t>Normalization rules (e.g., Oja): balance weights: “fire together → stronger, but only if it’s a reliable co-activation. Otherwise, the weight shrinks back.”</a:t>
            </a:r>
          </a:p>
          <a:p>
            <a:pPr marL="457200" indent="-457200">
              <a:buFont typeface="Arial" panose="020B0604020202020204" pitchFamily="34" charset="0"/>
              <a:buChar char="•"/>
            </a:pPr>
            <a:r>
              <a:rPr lang="en-US" sz="2800" dirty="0"/>
              <a:t>Error-driven learning: weakens wrong predictions</a:t>
            </a:r>
          </a:p>
          <a:p>
            <a:pPr marL="457200" indent="-457200">
              <a:buFont typeface="Arial" panose="020B0604020202020204" pitchFamily="34" charset="0"/>
              <a:buChar char="•"/>
            </a:pPr>
            <a:r>
              <a:rPr lang="en-US" sz="2800" dirty="0"/>
              <a:t>Reinforcement signals: strengthen what’s rewarded</a:t>
            </a:r>
          </a:p>
        </p:txBody>
      </p:sp>
      <p:pic>
        <p:nvPicPr>
          <p:cNvPr id="5122" name="Picture 2" descr="5 Tips for Running in the Rain | Texas Orthopedics">
            <a:extLst>
              <a:ext uri="{FF2B5EF4-FFF2-40B4-BE49-F238E27FC236}">
                <a16:creationId xmlns:a16="http://schemas.microsoft.com/office/drawing/2014/main" id="{93C0FAAA-E725-9E44-71C5-6B6EB040E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25" y="1001007"/>
            <a:ext cx="5397500"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3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8BCC6-EFFC-C9C9-8586-F1F559C9CC0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D8C41CC-7E12-E166-0B85-41507A20F4D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279878B9-B844-B474-BF46-26FAA65E7AC6}"/>
              </a:ext>
            </a:extLst>
          </p:cNvPr>
          <p:cNvSpPr txBox="1"/>
          <p:nvPr/>
        </p:nvSpPr>
        <p:spPr>
          <a:xfrm>
            <a:off x="4775200" y="1643895"/>
            <a:ext cx="7416800" cy="2800767"/>
          </a:xfrm>
          <a:prstGeom prst="rect">
            <a:avLst/>
          </a:prstGeom>
          <a:noFill/>
        </p:spPr>
        <p:txBody>
          <a:bodyPr wrap="square" rtlCol="0">
            <a:spAutoFit/>
          </a:bodyPr>
          <a:lstStyle/>
          <a:p>
            <a:r>
              <a:rPr lang="en-US" sz="3200" b="1" dirty="0"/>
              <a:t>Hebbian Learning and Classical Conditioning</a:t>
            </a:r>
          </a:p>
          <a:p>
            <a:pPr marL="457200" indent="-457200">
              <a:buFont typeface="Arial" panose="020B0604020202020204" pitchFamily="34" charset="0"/>
              <a:buChar char="•"/>
            </a:pPr>
            <a:r>
              <a:rPr lang="en-US" sz="2800" dirty="0"/>
              <a:t>Neutral cue + important event → learned link</a:t>
            </a:r>
          </a:p>
          <a:p>
            <a:pPr marL="457200" indent="-457200">
              <a:buFont typeface="Arial" panose="020B0604020202020204" pitchFamily="34" charset="0"/>
              <a:buChar char="•"/>
            </a:pPr>
            <a:r>
              <a:rPr lang="en-US" sz="2800" dirty="0"/>
              <a:t>Pavlov’s dogs: sound + food → salivation</a:t>
            </a:r>
          </a:p>
          <a:p>
            <a:pPr marL="457200" indent="-457200">
              <a:buFont typeface="Arial" panose="020B0604020202020204" pitchFamily="34" charset="0"/>
              <a:buChar char="•"/>
            </a:pPr>
            <a:r>
              <a:rPr lang="en-US" sz="2800" dirty="0"/>
              <a:t>Hebbian principle: co-activation strengthens circuit</a:t>
            </a:r>
          </a:p>
        </p:txBody>
      </p:sp>
      <p:pic>
        <p:nvPicPr>
          <p:cNvPr id="7170" name="Picture 2" descr="Little Albert Experiment: Classic Conditioning Study Explained">
            <a:extLst>
              <a:ext uri="{FF2B5EF4-FFF2-40B4-BE49-F238E27FC236}">
                <a16:creationId xmlns:a16="http://schemas.microsoft.com/office/drawing/2014/main" id="{074E132B-4E28-5201-60E6-1F692C245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97" y="735162"/>
            <a:ext cx="3927502" cy="588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154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020B8-6C5A-6AFC-E729-C196FB7C236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3170760-9F77-0CC3-78D9-B3A588792B9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F5F5F66D-E6F1-23B3-7CA0-38ABB9679AA6}"/>
              </a:ext>
            </a:extLst>
          </p:cNvPr>
          <p:cNvSpPr txBox="1"/>
          <p:nvPr/>
        </p:nvSpPr>
        <p:spPr>
          <a:xfrm>
            <a:off x="6218981" y="2253495"/>
            <a:ext cx="5973019" cy="1877437"/>
          </a:xfrm>
          <a:prstGeom prst="rect">
            <a:avLst/>
          </a:prstGeom>
          <a:noFill/>
        </p:spPr>
        <p:txBody>
          <a:bodyPr wrap="square" rtlCol="0">
            <a:spAutoFit/>
          </a:bodyPr>
          <a:lstStyle/>
          <a:p>
            <a:r>
              <a:rPr lang="en-US" sz="3200" b="1" dirty="0"/>
              <a:t>Conditioning in C. elegans</a:t>
            </a:r>
          </a:p>
          <a:p>
            <a:pPr marL="457200" indent="-457200">
              <a:buFont typeface="Arial" panose="020B0604020202020204" pitchFamily="34" charset="0"/>
              <a:buChar char="•"/>
            </a:pPr>
            <a:r>
              <a:rPr lang="en-US" sz="2800" dirty="0"/>
              <a:t>Worms can form simple associations</a:t>
            </a:r>
          </a:p>
          <a:p>
            <a:pPr marL="457200" indent="-457200">
              <a:buFont typeface="Arial" panose="020B0604020202020204" pitchFamily="34" charset="0"/>
              <a:buChar char="•"/>
            </a:pPr>
            <a:r>
              <a:rPr lang="en-US" sz="2800" dirty="0"/>
              <a:t>Odor + food → attraction</a:t>
            </a:r>
          </a:p>
          <a:p>
            <a:pPr marL="457200" indent="-457200">
              <a:buFont typeface="Arial" panose="020B0604020202020204" pitchFamily="34" charset="0"/>
              <a:buChar char="•"/>
            </a:pPr>
            <a:r>
              <a:rPr lang="en-US" sz="2800" dirty="0"/>
              <a:t>Touch + stimulus → altered response</a:t>
            </a:r>
          </a:p>
        </p:txBody>
      </p:sp>
      <p:pic>
        <p:nvPicPr>
          <p:cNvPr id="9218" name="Picture 2" descr="Caenorhabditis elegans Learning and Memory | Oxford Research Encyclopedia  of Neuroscience">
            <a:extLst>
              <a:ext uri="{FF2B5EF4-FFF2-40B4-BE49-F238E27FC236}">
                <a16:creationId xmlns:a16="http://schemas.microsoft.com/office/drawing/2014/main" id="{14A5EABD-1A59-989B-2BAD-9387575FA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86" y="1309672"/>
            <a:ext cx="5727914" cy="423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87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F0A0E-B162-F742-8AB1-60218F52BD0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DE6D99-A383-8675-0FAF-DBF33D2DE4D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28ECCEFE-1C1B-1C0C-C591-C286CAB5E8CA}"/>
              </a:ext>
            </a:extLst>
          </p:cNvPr>
          <p:cNvSpPr txBox="1"/>
          <p:nvPr/>
        </p:nvSpPr>
        <p:spPr>
          <a:xfrm>
            <a:off x="6096000" y="1222904"/>
            <a:ext cx="6035081" cy="2739211"/>
          </a:xfrm>
          <a:prstGeom prst="rect">
            <a:avLst/>
          </a:prstGeom>
          <a:noFill/>
        </p:spPr>
        <p:txBody>
          <a:bodyPr wrap="square" rtlCol="0">
            <a:spAutoFit/>
          </a:bodyPr>
          <a:lstStyle/>
          <a:p>
            <a:r>
              <a:rPr lang="en-US" sz="3200" b="1" dirty="0"/>
              <a:t>Classical Conditioning in Humans</a:t>
            </a:r>
          </a:p>
          <a:p>
            <a:pPr marL="457200" indent="-457200">
              <a:buFont typeface="Arial" panose="020B0604020202020204" pitchFamily="34" charset="0"/>
              <a:buChar char="•"/>
            </a:pPr>
            <a:r>
              <a:rPr lang="en-US" sz="2800" dirty="0"/>
              <a:t>Conditioning underlies complex human learning</a:t>
            </a:r>
          </a:p>
          <a:p>
            <a:pPr marL="457200" indent="-457200">
              <a:buFont typeface="Arial" panose="020B0604020202020204" pitchFamily="34" charset="0"/>
              <a:buChar char="•"/>
            </a:pPr>
            <a:r>
              <a:rPr lang="en-US" sz="2800" dirty="0"/>
              <a:t>Emotional responses: phobias, stress</a:t>
            </a:r>
          </a:p>
          <a:p>
            <a:pPr marL="457200" indent="-457200">
              <a:buFont typeface="Arial" panose="020B0604020202020204" pitchFamily="34" charset="0"/>
              <a:buChar char="•"/>
            </a:pPr>
            <a:r>
              <a:rPr lang="en-US" sz="2800" dirty="0"/>
              <a:t>Social &amp; cultural cues: advertising, habits</a:t>
            </a:r>
          </a:p>
        </p:txBody>
      </p:sp>
      <p:pic>
        <p:nvPicPr>
          <p:cNvPr id="8194" name="Picture 2" descr="How to get celebrity endorsements">
            <a:extLst>
              <a:ext uri="{FF2B5EF4-FFF2-40B4-BE49-F238E27FC236}">
                <a16:creationId xmlns:a16="http://schemas.microsoft.com/office/drawing/2014/main" id="{0BBC417D-82E4-57EC-2BA3-BAD4D4BCE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63" y="1222904"/>
            <a:ext cx="5644620" cy="334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88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D2C0-8E41-31CF-E2D3-BAAF66520DD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B3A6BEB-AD7C-FCB0-942A-15064AADF5A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Adaptation and Plasticity Summary</a:t>
            </a:r>
            <a:endParaRPr lang="en-US" dirty="0"/>
          </a:p>
        </p:txBody>
      </p:sp>
      <p:sp>
        <p:nvSpPr>
          <p:cNvPr id="2" name="TextBox 1">
            <a:extLst>
              <a:ext uri="{FF2B5EF4-FFF2-40B4-BE49-F238E27FC236}">
                <a16:creationId xmlns:a16="http://schemas.microsoft.com/office/drawing/2014/main" id="{5F541FFE-FA3B-F806-EDEA-7B6B74A3365A}"/>
              </a:ext>
            </a:extLst>
          </p:cNvPr>
          <p:cNvSpPr txBox="1"/>
          <p:nvPr/>
        </p:nvSpPr>
        <p:spPr>
          <a:xfrm>
            <a:off x="1826354" y="1288295"/>
            <a:ext cx="8265914" cy="3600986"/>
          </a:xfrm>
          <a:prstGeom prst="rect">
            <a:avLst/>
          </a:prstGeom>
          <a:noFill/>
        </p:spPr>
        <p:txBody>
          <a:bodyPr wrap="square" rtlCol="0">
            <a:spAutoFit/>
          </a:bodyPr>
          <a:lstStyle/>
          <a:p>
            <a:r>
              <a:rPr lang="en-US" sz="3200" b="1" dirty="0"/>
              <a:t>Wrap-Up &amp; What’s Next</a:t>
            </a:r>
          </a:p>
          <a:p>
            <a:endParaRPr lang="en-US" sz="2800" dirty="0"/>
          </a:p>
          <a:p>
            <a:r>
              <a:rPr lang="en-US" sz="2800" b="1" dirty="0"/>
              <a:t>Today</a:t>
            </a:r>
            <a:r>
              <a:rPr lang="en-US" sz="2800" dirty="0"/>
              <a:t>:</a:t>
            </a:r>
          </a:p>
          <a:p>
            <a:pPr marL="457200" indent="-457200">
              <a:buFont typeface="Arial" panose="020B0604020202020204" pitchFamily="34" charset="0"/>
              <a:buChar char="•"/>
            </a:pPr>
            <a:r>
              <a:rPr lang="en-US" sz="2800" dirty="0"/>
              <a:t>Circuits aren’t fixed — they adapt &amp; learn</a:t>
            </a:r>
          </a:p>
          <a:p>
            <a:pPr marL="457200" indent="-457200">
              <a:buFont typeface="Arial" panose="020B0604020202020204" pitchFamily="34" charset="0"/>
              <a:buChar char="•"/>
            </a:pPr>
            <a:r>
              <a:rPr lang="en-US" sz="2800" dirty="0"/>
              <a:t>Adaptation: short-term, reversible</a:t>
            </a:r>
          </a:p>
          <a:p>
            <a:pPr marL="457200" indent="-457200">
              <a:buFont typeface="Arial" panose="020B0604020202020204" pitchFamily="34" charset="0"/>
              <a:buChar char="•"/>
            </a:pPr>
            <a:r>
              <a:rPr lang="en-US" sz="2800" dirty="0"/>
              <a:t>Hebbian learning: long-term, builds associations</a:t>
            </a:r>
          </a:p>
          <a:p>
            <a:pPr marL="457200" indent="-457200">
              <a:buFont typeface="Arial" panose="020B0604020202020204" pitchFamily="34" charset="0"/>
              <a:buChar char="•"/>
            </a:pPr>
            <a:endParaRPr lang="en-US" sz="2800" dirty="0"/>
          </a:p>
          <a:p>
            <a:r>
              <a:rPr lang="en-US" sz="2800" b="1" dirty="0"/>
              <a:t>Next</a:t>
            </a:r>
            <a:r>
              <a:rPr lang="en-US" sz="2800" dirty="0"/>
              <a:t>: circuits as logic gates &amp; computation</a:t>
            </a:r>
          </a:p>
        </p:txBody>
      </p:sp>
    </p:spTree>
    <p:extLst>
      <p:ext uri="{BB962C8B-B14F-4D97-AF65-F5344CB8AC3E}">
        <p14:creationId xmlns:p14="http://schemas.microsoft.com/office/powerpoint/2010/main" val="3392650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950351" y="1103793"/>
            <a:ext cx="9937782" cy="2862322"/>
          </a:xfrm>
          <a:prstGeom prst="rect">
            <a:avLst/>
          </a:prstGeom>
          <a:noFill/>
        </p:spPr>
        <p:txBody>
          <a:bodyPr wrap="square" rtlCol="0">
            <a:spAutoFit/>
          </a:bodyPr>
          <a:lstStyle/>
          <a:p>
            <a:r>
              <a:rPr lang="en-US" sz="3600" b="1" dirty="0"/>
              <a:t>Reading Check 5-2</a:t>
            </a:r>
          </a:p>
          <a:p>
            <a:endParaRPr lang="en-US" sz="3600" dirty="0"/>
          </a:p>
          <a:p>
            <a:r>
              <a:rPr lang="en-US" sz="3600" b="1" dirty="0"/>
              <a:t>Password</a:t>
            </a:r>
            <a:r>
              <a:rPr lang="en-US" sz="3600" dirty="0"/>
              <a:t>: </a:t>
            </a:r>
            <a:r>
              <a:rPr lang="en-US" sz="3600" dirty="0" err="1"/>
              <a:t>hebb</a:t>
            </a:r>
            <a:endParaRPr lang="en-US" sz="3600" dirty="0"/>
          </a:p>
          <a:p>
            <a:endParaRPr lang="en-US" sz="3600" dirty="0"/>
          </a:p>
          <a:p>
            <a:r>
              <a:rPr lang="en-US" sz="3600" b="1" dirty="0"/>
              <a:t>Question</a:t>
            </a:r>
            <a:r>
              <a:rPr lang="en-US" sz="3600" dirty="0"/>
              <a:t>: tell me something about </a:t>
            </a:r>
            <a:r>
              <a:rPr lang="en-US" sz="3600" dirty="0" err="1"/>
              <a:t>hebbian</a:t>
            </a:r>
            <a:r>
              <a:rPr lang="en-US" sz="3600" dirty="0"/>
              <a:t> learning</a:t>
            </a:r>
          </a:p>
        </p:txBody>
      </p:sp>
    </p:spTree>
    <p:extLst>
      <p:ext uri="{BB962C8B-B14F-4D97-AF65-F5344CB8AC3E}">
        <p14:creationId xmlns:p14="http://schemas.microsoft.com/office/powerpoint/2010/main" val="73441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Adaptation and Plasticity</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799547" y="1287347"/>
            <a:ext cx="9394319" cy="3477875"/>
          </a:xfrm>
          <a:prstGeom prst="rect">
            <a:avLst/>
          </a:prstGeom>
          <a:noFill/>
        </p:spPr>
        <p:txBody>
          <a:bodyPr wrap="square" rtlCol="0">
            <a:spAutoFit/>
          </a:bodyPr>
          <a:lstStyle/>
          <a:p>
            <a:r>
              <a:rPr lang="en-US" sz="3600" b="1" dirty="0"/>
              <a:t>Recap &amp; Overview</a:t>
            </a:r>
          </a:p>
          <a:p>
            <a:endParaRPr lang="en-US" sz="2800" b="1" dirty="0"/>
          </a:p>
          <a:p>
            <a:r>
              <a:rPr lang="en-US" sz="3200" b="1" dirty="0"/>
              <a:t>Last time</a:t>
            </a:r>
            <a:r>
              <a:rPr lang="en-US" sz="3200" dirty="0"/>
              <a:t>: Neural Circuits = building blocks of brain function</a:t>
            </a:r>
          </a:p>
          <a:p>
            <a:endParaRPr lang="en-US" sz="3200" dirty="0"/>
          </a:p>
          <a:p>
            <a:r>
              <a:rPr lang="en-US" sz="3200" b="1" dirty="0"/>
              <a:t>Today</a:t>
            </a:r>
            <a:r>
              <a:rPr lang="en-US" sz="3200" dirty="0"/>
              <a:t>: circuits aren’t fixed — they adapt &amp; learn</a:t>
            </a:r>
          </a:p>
          <a:p>
            <a:endParaRPr lang="en-US" sz="2800" b="1" dirty="0"/>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95EE9-DECF-DBD8-5FB6-06FAB74C82C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CF4AA48-77C2-E450-EC94-38394861363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Adaptation and Plasticity</a:t>
            </a:r>
            <a:endParaRPr lang="en-US" dirty="0"/>
          </a:p>
        </p:txBody>
      </p:sp>
      <p:sp>
        <p:nvSpPr>
          <p:cNvPr id="2" name="TextBox 1">
            <a:extLst>
              <a:ext uri="{FF2B5EF4-FFF2-40B4-BE49-F238E27FC236}">
                <a16:creationId xmlns:a16="http://schemas.microsoft.com/office/drawing/2014/main" id="{9FE12558-D370-5C26-979A-7B1402A374DF}"/>
              </a:ext>
            </a:extLst>
          </p:cNvPr>
          <p:cNvSpPr txBox="1"/>
          <p:nvPr/>
        </p:nvSpPr>
        <p:spPr>
          <a:xfrm>
            <a:off x="5300133" y="1772484"/>
            <a:ext cx="6891867" cy="2308324"/>
          </a:xfrm>
          <a:prstGeom prst="rect">
            <a:avLst/>
          </a:prstGeom>
          <a:noFill/>
        </p:spPr>
        <p:txBody>
          <a:bodyPr wrap="square" rtlCol="0">
            <a:spAutoFit/>
          </a:bodyPr>
          <a:lstStyle/>
          <a:p>
            <a:r>
              <a:rPr lang="en-US" sz="3200" b="1" dirty="0"/>
              <a:t>Why Hard-Wired Circuits Aren’t Enough</a:t>
            </a:r>
          </a:p>
          <a:p>
            <a:pPr marL="457200" indent="-457200">
              <a:buFont typeface="Arial" panose="020B0604020202020204" pitchFamily="34" charset="0"/>
              <a:buChar char="•"/>
            </a:pPr>
            <a:r>
              <a:rPr lang="en-US" sz="2800" dirty="0"/>
              <a:t>Fixed wiring = same response every time</a:t>
            </a:r>
          </a:p>
          <a:p>
            <a:pPr marL="457200" indent="-457200">
              <a:buFont typeface="Arial" panose="020B0604020202020204" pitchFamily="34" charset="0"/>
              <a:buChar char="•"/>
            </a:pPr>
            <a:r>
              <a:rPr lang="en-US" sz="2800" dirty="0"/>
              <a:t>Organisms need flexibility</a:t>
            </a:r>
          </a:p>
          <a:p>
            <a:pPr marL="457200" indent="-457200">
              <a:buFont typeface="Arial" panose="020B0604020202020204" pitchFamily="34" charset="0"/>
              <a:buChar char="•"/>
            </a:pPr>
            <a:r>
              <a:rPr lang="en-US" sz="2800" dirty="0"/>
              <a:t>Example: ignoring harmless, repeated touch</a:t>
            </a:r>
          </a:p>
        </p:txBody>
      </p:sp>
      <p:pic>
        <p:nvPicPr>
          <p:cNvPr id="1026" name="Picture 2" descr="Roadway noise - Wikipedia">
            <a:extLst>
              <a:ext uri="{FF2B5EF4-FFF2-40B4-BE49-F238E27FC236}">
                <a16:creationId xmlns:a16="http://schemas.microsoft.com/office/drawing/2014/main" id="{F78D7E76-B984-C046-A596-F4DF00B94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43" y="858086"/>
            <a:ext cx="4908434" cy="368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06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E8A25-1DD9-D91E-E625-DE039B9D02AA}"/>
            </a:ext>
          </a:extLst>
        </p:cNvPr>
        <p:cNvGrpSpPr/>
        <p:nvPr/>
      </p:nvGrpSpPr>
      <p:grpSpPr>
        <a:xfrm>
          <a:off x="0" y="0"/>
          <a:ext cx="0" cy="0"/>
          <a:chOff x="0" y="0"/>
          <a:chExt cx="0" cy="0"/>
        </a:xfrm>
      </p:grpSpPr>
      <p:pic>
        <p:nvPicPr>
          <p:cNvPr id="2050" name="Picture 2" descr="Experiment: Neural Adaptation – Backyard Brains">
            <a:extLst>
              <a:ext uri="{FF2B5EF4-FFF2-40B4-BE49-F238E27FC236}">
                <a16:creationId xmlns:a16="http://schemas.microsoft.com/office/drawing/2014/main" id="{D310B0E0-70D3-840B-0F95-B5E0CF8A6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63" y="794058"/>
            <a:ext cx="5944051" cy="48697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6">
            <a:extLst>
              <a:ext uri="{FF2B5EF4-FFF2-40B4-BE49-F238E27FC236}">
                <a16:creationId xmlns:a16="http://schemas.microsoft.com/office/drawing/2014/main" id="{140E2A2F-2A77-DA41-9726-5E71A71EE22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Neural Adaptation</a:t>
            </a:r>
            <a:endParaRPr lang="en-US" dirty="0"/>
          </a:p>
        </p:txBody>
      </p:sp>
      <p:sp>
        <p:nvSpPr>
          <p:cNvPr id="2" name="TextBox 1">
            <a:extLst>
              <a:ext uri="{FF2B5EF4-FFF2-40B4-BE49-F238E27FC236}">
                <a16:creationId xmlns:a16="http://schemas.microsoft.com/office/drawing/2014/main" id="{6D14550C-E3C4-92CA-1E39-EADAB384F0B1}"/>
              </a:ext>
            </a:extLst>
          </p:cNvPr>
          <p:cNvSpPr txBox="1"/>
          <p:nvPr/>
        </p:nvSpPr>
        <p:spPr>
          <a:xfrm>
            <a:off x="4707467" y="3228943"/>
            <a:ext cx="7094070" cy="1877437"/>
          </a:xfrm>
          <a:prstGeom prst="rect">
            <a:avLst/>
          </a:prstGeom>
          <a:noFill/>
        </p:spPr>
        <p:txBody>
          <a:bodyPr wrap="square" rtlCol="0">
            <a:spAutoFit/>
          </a:bodyPr>
          <a:lstStyle/>
          <a:p>
            <a:r>
              <a:rPr lang="en-US" sz="3200" b="1" dirty="0"/>
              <a:t>What is Neural Adaptation?</a:t>
            </a:r>
          </a:p>
          <a:p>
            <a:pPr marL="457200" indent="-457200">
              <a:buFont typeface="Arial" panose="020B0604020202020204" pitchFamily="34" charset="0"/>
              <a:buChar char="•"/>
            </a:pPr>
            <a:r>
              <a:rPr lang="en-US" sz="2800" dirty="0"/>
              <a:t>Reduced response to repeated stimulus</a:t>
            </a:r>
          </a:p>
          <a:p>
            <a:pPr marL="457200" indent="-457200">
              <a:buFont typeface="Arial" panose="020B0604020202020204" pitchFamily="34" charset="0"/>
              <a:buChar char="•"/>
            </a:pPr>
            <a:r>
              <a:rPr lang="en-US" sz="2800" dirty="0"/>
              <a:t>Happens quickly, often reversible</a:t>
            </a:r>
          </a:p>
          <a:p>
            <a:pPr marL="457200" indent="-457200">
              <a:buFont typeface="Arial" panose="020B0604020202020204" pitchFamily="34" charset="0"/>
              <a:buChar char="•"/>
            </a:pPr>
            <a:r>
              <a:rPr lang="en-US" sz="2800" dirty="0"/>
              <a:t>Makes perception &amp; behavior more efficient</a:t>
            </a:r>
          </a:p>
        </p:txBody>
      </p:sp>
    </p:spTree>
    <p:extLst>
      <p:ext uri="{BB962C8B-B14F-4D97-AF65-F5344CB8AC3E}">
        <p14:creationId xmlns:p14="http://schemas.microsoft.com/office/powerpoint/2010/main" val="45828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12EEB-392A-0F10-7BED-3ED7DBDE109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41332BD-FFF9-761C-52F7-2B3A947AE3B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Neural Adaptation</a:t>
            </a:r>
            <a:endParaRPr lang="en-US" dirty="0"/>
          </a:p>
        </p:txBody>
      </p:sp>
      <p:pic>
        <p:nvPicPr>
          <p:cNvPr id="3" name="Picture 2">
            <a:extLst>
              <a:ext uri="{FF2B5EF4-FFF2-40B4-BE49-F238E27FC236}">
                <a16:creationId xmlns:a16="http://schemas.microsoft.com/office/drawing/2014/main" id="{0C0B37CF-729D-A911-69FF-9AF77AC21F7C}"/>
              </a:ext>
            </a:extLst>
          </p:cNvPr>
          <p:cNvPicPr>
            <a:picLocks noChangeAspect="1"/>
          </p:cNvPicPr>
          <p:nvPr/>
        </p:nvPicPr>
        <p:blipFill>
          <a:blip r:embed="rId3"/>
          <a:srcRect l="22375" r="60076"/>
          <a:stretch>
            <a:fillRect/>
          </a:stretch>
        </p:blipFill>
        <p:spPr>
          <a:xfrm>
            <a:off x="1" y="1002477"/>
            <a:ext cx="3997890" cy="4077523"/>
          </a:xfrm>
          <a:prstGeom prst="rect">
            <a:avLst/>
          </a:prstGeom>
        </p:spPr>
      </p:pic>
      <p:sp>
        <p:nvSpPr>
          <p:cNvPr id="2" name="TextBox 1">
            <a:extLst>
              <a:ext uri="{FF2B5EF4-FFF2-40B4-BE49-F238E27FC236}">
                <a16:creationId xmlns:a16="http://schemas.microsoft.com/office/drawing/2014/main" id="{BD2921A9-C23B-AB00-3FA5-F851BB0DBA25}"/>
              </a:ext>
            </a:extLst>
          </p:cNvPr>
          <p:cNvSpPr txBox="1"/>
          <p:nvPr/>
        </p:nvSpPr>
        <p:spPr>
          <a:xfrm>
            <a:off x="4199467" y="1643895"/>
            <a:ext cx="7992533" cy="2308324"/>
          </a:xfrm>
          <a:prstGeom prst="rect">
            <a:avLst/>
          </a:prstGeom>
          <a:noFill/>
        </p:spPr>
        <p:txBody>
          <a:bodyPr wrap="square" rtlCol="0">
            <a:spAutoFit/>
          </a:bodyPr>
          <a:lstStyle/>
          <a:p>
            <a:r>
              <a:rPr lang="en-US" sz="3200" b="1" dirty="0"/>
              <a:t>How Does Adaptation Work?</a:t>
            </a:r>
          </a:p>
          <a:p>
            <a:pPr marL="457200" indent="-457200">
              <a:buFont typeface="Arial" panose="020B0604020202020204" pitchFamily="34" charset="0"/>
              <a:buChar char="•"/>
            </a:pPr>
            <a:r>
              <a:rPr lang="en-US" sz="2800" b="1" dirty="0"/>
              <a:t>Single neuron:</a:t>
            </a:r>
            <a:r>
              <a:rPr lang="en-US" sz="2800" dirty="0"/>
              <a:t> reduced firing over time</a:t>
            </a:r>
          </a:p>
          <a:p>
            <a:pPr marL="457200" indent="-457200">
              <a:buFont typeface="Arial" panose="020B0604020202020204" pitchFamily="34" charset="0"/>
              <a:buChar char="•"/>
            </a:pPr>
            <a:r>
              <a:rPr lang="en-US" sz="2800" b="1" dirty="0"/>
              <a:t>Circuits:</a:t>
            </a:r>
            <a:r>
              <a:rPr lang="en-US" sz="2800" dirty="0"/>
              <a:t> inhibitory feedback dampens response</a:t>
            </a:r>
          </a:p>
          <a:p>
            <a:pPr marL="457200" indent="-457200">
              <a:buFont typeface="Arial" panose="020B0604020202020204" pitchFamily="34" charset="0"/>
              <a:buChar char="•"/>
            </a:pPr>
            <a:r>
              <a:rPr lang="en-US" sz="2800" dirty="0"/>
              <a:t>Both mechanisms result in less response to repeated input</a:t>
            </a:r>
          </a:p>
        </p:txBody>
      </p:sp>
    </p:spTree>
    <p:extLst>
      <p:ext uri="{BB962C8B-B14F-4D97-AF65-F5344CB8AC3E}">
        <p14:creationId xmlns:p14="http://schemas.microsoft.com/office/powerpoint/2010/main" val="1688688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14193-7DBA-D94C-B89A-9B040399E05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0B23D12-CD9C-6E05-C151-EA8DF4D2D67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Neural Adaptation</a:t>
            </a:r>
            <a:endParaRPr lang="en-US" dirty="0"/>
          </a:p>
        </p:txBody>
      </p:sp>
      <p:sp>
        <p:nvSpPr>
          <p:cNvPr id="2" name="TextBox 1">
            <a:extLst>
              <a:ext uri="{FF2B5EF4-FFF2-40B4-BE49-F238E27FC236}">
                <a16:creationId xmlns:a16="http://schemas.microsoft.com/office/drawing/2014/main" id="{CBC490ED-280B-71EC-7EC5-4251C8C4903B}"/>
              </a:ext>
            </a:extLst>
          </p:cNvPr>
          <p:cNvSpPr txBox="1"/>
          <p:nvPr/>
        </p:nvSpPr>
        <p:spPr>
          <a:xfrm>
            <a:off x="4385733" y="2016428"/>
            <a:ext cx="7552267" cy="1877437"/>
          </a:xfrm>
          <a:prstGeom prst="rect">
            <a:avLst/>
          </a:prstGeom>
          <a:noFill/>
        </p:spPr>
        <p:txBody>
          <a:bodyPr wrap="square" rtlCol="0">
            <a:spAutoFit/>
          </a:bodyPr>
          <a:lstStyle/>
          <a:p>
            <a:r>
              <a:rPr lang="en-US" sz="3200" b="1" dirty="0"/>
              <a:t>Human Examples of Adaptation</a:t>
            </a:r>
          </a:p>
          <a:p>
            <a:pPr marL="457200" indent="-457200">
              <a:buFont typeface="Arial" panose="020B0604020202020204" pitchFamily="34" charset="0"/>
              <a:buChar char="•"/>
            </a:pPr>
            <a:r>
              <a:rPr lang="en-US" sz="2800" dirty="0"/>
              <a:t>Smell: perfume fades after minutes</a:t>
            </a:r>
          </a:p>
          <a:p>
            <a:pPr marL="457200" indent="-457200">
              <a:buFont typeface="Arial" panose="020B0604020202020204" pitchFamily="34" charset="0"/>
              <a:buChar char="•"/>
            </a:pPr>
            <a:r>
              <a:rPr lang="en-US" sz="2800" dirty="0"/>
              <a:t>Touch: clothes felt at first, then ignored</a:t>
            </a:r>
          </a:p>
          <a:p>
            <a:pPr marL="457200" indent="-457200">
              <a:buFont typeface="Arial" panose="020B0604020202020204" pitchFamily="34" charset="0"/>
              <a:buChar char="•"/>
            </a:pPr>
            <a:r>
              <a:rPr lang="en-US" sz="2800" dirty="0"/>
              <a:t>Vision: afterimages &amp; light/dark adjustment</a:t>
            </a:r>
          </a:p>
        </p:txBody>
      </p:sp>
      <p:pic>
        <p:nvPicPr>
          <p:cNvPr id="3074" name="Picture 2">
            <a:extLst>
              <a:ext uri="{FF2B5EF4-FFF2-40B4-BE49-F238E27FC236}">
                <a16:creationId xmlns:a16="http://schemas.microsoft.com/office/drawing/2014/main" id="{EF867DF0-F0D3-4040-D4E3-4E4289B01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83" y="863600"/>
            <a:ext cx="3456199" cy="489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60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DE5E6-14F7-F808-9ADA-53C66D763D9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844F5C5-4E15-9091-BEE0-A2EA121D4AE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pic>
        <p:nvPicPr>
          <p:cNvPr id="1026" name="Picture 2" descr="SCIENCE OF LEARNING - Satyam College of Education">
            <a:extLst>
              <a:ext uri="{FF2B5EF4-FFF2-40B4-BE49-F238E27FC236}">
                <a16:creationId xmlns:a16="http://schemas.microsoft.com/office/drawing/2014/main" id="{A1D19635-6888-E82B-DE56-E829E22395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1" t="5808" r="9494" b="12608"/>
          <a:stretch>
            <a:fillRect/>
          </a:stretch>
        </p:blipFill>
        <p:spPr bwMode="auto">
          <a:xfrm>
            <a:off x="5300134" y="735162"/>
            <a:ext cx="6891866" cy="5232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B331F8-60E3-6B4D-6FB3-AC16676F1B31}"/>
              </a:ext>
            </a:extLst>
          </p:cNvPr>
          <p:cNvSpPr txBox="1"/>
          <p:nvPr/>
        </p:nvSpPr>
        <p:spPr>
          <a:xfrm>
            <a:off x="703730" y="3429000"/>
            <a:ext cx="7602070" cy="1877437"/>
          </a:xfrm>
          <a:prstGeom prst="rect">
            <a:avLst/>
          </a:prstGeom>
          <a:noFill/>
        </p:spPr>
        <p:txBody>
          <a:bodyPr wrap="square" rtlCol="0">
            <a:spAutoFit/>
          </a:bodyPr>
          <a:lstStyle/>
          <a:p>
            <a:r>
              <a:rPr lang="en-US" sz="3200" b="1" dirty="0"/>
              <a:t>From Adaptation to Plasticity</a:t>
            </a:r>
          </a:p>
          <a:p>
            <a:pPr marL="457200" indent="-457200">
              <a:buFont typeface="Arial" panose="020B0604020202020204" pitchFamily="34" charset="0"/>
              <a:buChar char="•"/>
            </a:pPr>
            <a:r>
              <a:rPr lang="en-US" sz="2800" dirty="0"/>
              <a:t>Adaptation = short-term, reversible</a:t>
            </a:r>
          </a:p>
          <a:p>
            <a:pPr marL="457200" indent="-457200">
              <a:buFont typeface="Arial" panose="020B0604020202020204" pitchFamily="34" charset="0"/>
              <a:buChar char="•"/>
            </a:pPr>
            <a:r>
              <a:rPr lang="en-US" sz="2800" dirty="0"/>
              <a:t>Plasticity = longer-lasting change in connections</a:t>
            </a:r>
          </a:p>
          <a:p>
            <a:pPr marL="457200" indent="-457200">
              <a:buFont typeface="Arial" panose="020B0604020202020204" pitchFamily="34" charset="0"/>
              <a:buChar char="•"/>
            </a:pPr>
            <a:r>
              <a:rPr lang="en-US" sz="2800" dirty="0"/>
              <a:t>Circuits can be rewired by experience</a:t>
            </a:r>
          </a:p>
        </p:txBody>
      </p:sp>
    </p:spTree>
    <p:extLst>
      <p:ext uri="{BB962C8B-B14F-4D97-AF65-F5344CB8AC3E}">
        <p14:creationId xmlns:p14="http://schemas.microsoft.com/office/powerpoint/2010/main" val="401875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9405B-172F-162B-5E04-328DD21462E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4A2A7ED-4722-1426-66EB-A5C2F0960513}"/>
              </a:ext>
            </a:extLst>
          </p:cNvPr>
          <p:cNvSpPr txBox="1">
            <a:spLocks/>
          </p:cNvSpPr>
          <p:nvPr/>
        </p:nvSpPr>
        <p:spPr>
          <a:xfrm>
            <a:off x="0" y="2289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Learning and Plasticity</a:t>
            </a:r>
            <a:endParaRPr lang="en-US" dirty="0"/>
          </a:p>
        </p:txBody>
      </p:sp>
      <p:sp>
        <p:nvSpPr>
          <p:cNvPr id="2" name="TextBox 1">
            <a:extLst>
              <a:ext uri="{FF2B5EF4-FFF2-40B4-BE49-F238E27FC236}">
                <a16:creationId xmlns:a16="http://schemas.microsoft.com/office/drawing/2014/main" id="{F25929F8-0D10-BEBB-A2BF-837E80CE64FE}"/>
              </a:ext>
            </a:extLst>
          </p:cNvPr>
          <p:cNvSpPr txBox="1"/>
          <p:nvPr/>
        </p:nvSpPr>
        <p:spPr>
          <a:xfrm>
            <a:off x="354874" y="4285495"/>
            <a:ext cx="11482251" cy="1446550"/>
          </a:xfrm>
          <a:prstGeom prst="rect">
            <a:avLst/>
          </a:prstGeom>
          <a:noFill/>
        </p:spPr>
        <p:txBody>
          <a:bodyPr wrap="square" rtlCol="0">
            <a:spAutoFit/>
          </a:bodyPr>
          <a:lstStyle/>
          <a:p>
            <a:r>
              <a:rPr lang="en-US" sz="3200" b="1" dirty="0"/>
              <a:t>Synaptic Plasticity Basics</a:t>
            </a:r>
          </a:p>
          <a:p>
            <a:pPr marL="457200" indent="-457200">
              <a:buFont typeface="Arial" panose="020B0604020202020204" pitchFamily="34" charset="0"/>
              <a:buChar char="•"/>
            </a:pPr>
            <a:r>
              <a:rPr lang="en-US" sz="2800" b="1" dirty="0"/>
              <a:t>Long term potentiation (LTP)</a:t>
            </a:r>
            <a:r>
              <a:rPr lang="en-US" sz="2800" dirty="0"/>
              <a:t>: repeated activity strengthens synapse</a:t>
            </a:r>
          </a:p>
          <a:p>
            <a:pPr marL="457200" indent="-457200">
              <a:buFont typeface="Arial" panose="020B0604020202020204" pitchFamily="34" charset="0"/>
              <a:buChar char="•"/>
            </a:pPr>
            <a:r>
              <a:rPr lang="en-US" sz="2800" b="1" dirty="0"/>
              <a:t>Long term depression (LDP)</a:t>
            </a:r>
            <a:r>
              <a:rPr lang="en-US" sz="2800" dirty="0"/>
              <a:t>: uncoordinated activity weakens synapse</a:t>
            </a:r>
          </a:p>
        </p:txBody>
      </p:sp>
      <p:grpSp>
        <p:nvGrpSpPr>
          <p:cNvPr id="10" name="Group 9">
            <a:extLst>
              <a:ext uri="{FF2B5EF4-FFF2-40B4-BE49-F238E27FC236}">
                <a16:creationId xmlns:a16="http://schemas.microsoft.com/office/drawing/2014/main" id="{B5A8D054-936D-78B7-237D-9C6F985F2F8C}"/>
              </a:ext>
            </a:extLst>
          </p:cNvPr>
          <p:cNvGrpSpPr/>
          <p:nvPr/>
        </p:nvGrpSpPr>
        <p:grpSpPr>
          <a:xfrm>
            <a:off x="518494" y="1435608"/>
            <a:ext cx="3271698" cy="2482389"/>
            <a:chOff x="0" y="1141344"/>
            <a:chExt cx="3924663" cy="2977824"/>
          </a:xfrm>
        </p:grpSpPr>
        <p:pic>
          <p:nvPicPr>
            <p:cNvPr id="3" name="Picture 2">
              <a:extLst>
                <a:ext uri="{FF2B5EF4-FFF2-40B4-BE49-F238E27FC236}">
                  <a16:creationId xmlns:a16="http://schemas.microsoft.com/office/drawing/2014/main" id="{EE96FD53-3646-CE86-EEFA-1B6EDBDE5672}"/>
                </a:ext>
              </a:extLst>
            </p:cNvPr>
            <p:cNvPicPr>
              <a:picLocks noChangeAspect="1"/>
            </p:cNvPicPr>
            <p:nvPr/>
          </p:nvPicPr>
          <p:blipFill>
            <a:blip r:embed="rId3"/>
            <a:srcRect r="49505" b="47876"/>
            <a:stretch>
              <a:fillRect/>
            </a:stretch>
          </p:blipFill>
          <p:spPr>
            <a:xfrm>
              <a:off x="0" y="1141344"/>
              <a:ext cx="3924663" cy="2977824"/>
            </a:xfrm>
            <a:prstGeom prst="rect">
              <a:avLst/>
            </a:prstGeom>
          </p:spPr>
        </p:pic>
        <p:sp>
          <p:nvSpPr>
            <p:cNvPr id="7" name="Rectangle 6">
              <a:extLst>
                <a:ext uri="{FF2B5EF4-FFF2-40B4-BE49-F238E27FC236}">
                  <a16:creationId xmlns:a16="http://schemas.microsoft.com/office/drawing/2014/main" id="{97DBCB4F-11D6-8836-898F-C6F5012226A9}"/>
                </a:ext>
              </a:extLst>
            </p:cNvPr>
            <p:cNvSpPr/>
            <p:nvPr/>
          </p:nvSpPr>
          <p:spPr>
            <a:xfrm>
              <a:off x="76440" y="1598004"/>
              <a:ext cx="556867" cy="501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8C57B3C4-70D8-740E-42F0-93E1FB67D2DC}"/>
              </a:ext>
            </a:extLst>
          </p:cNvPr>
          <p:cNvGrpSpPr/>
          <p:nvPr/>
        </p:nvGrpSpPr>
        <p:grpSpPr>
          <a:xfrm>
            <a:off x="4401853" y="1352490"/>
            <a:ext cx="3271697" cy="2482389"/>
            <a:chOff x="4133667" y="1083593"/>
            <a:chExt cx="3924663" cy="2977824"/>
          </a:xfrm>
        </p:grpSpPr>
        <p:pic>
          <p:nvPicPr>
            <p:cNvPr id="6" name="Picture 5">
              <a:extLst>
                <a:ext uri="{FF2B5EF4-FFF2-40B4-BE49-F238E27FC236}">
                  <a16:creationId xmlns:a16="http://schemas.microsoft.com/office/drawing/2014/main" id="{275980AA-4328-B285-EB6A-2A85D1D61940}"/>
                </a:ext>
              </a:extLst>
            </p:cNvPr>
            <p:cNvPicPr>
              <a:picLocks noChangeAspect="1"/>
            </p:cNvPicPr>
            <p:nvPr/>
          </p:nvPicPr>
          <p:blipFill>
            <a:blip r:embed="rId3"/>
            <a:srcRect l="49505" b="47876"/>
            <a:stretch>
              <a:fillRect/>
            </a:stretch>
          </p:blipFill>
          <p:spPr>
            <a:xfrm>
              <a:off x="4133667" y="1083593"/>
              <a:ext cx="3924663" cy="2977824"/>
            </a:xfrm>
            <a:prstGeom prst="rect">
              <a:avLst/>
            </a:prstGeom>
          </p:spPr>
        </p:pic>
        <p:sp>
          <p:nvSpPr>
            <p:cNvPr id="8" name="Rectangle 7">
              <a:extLst>
                <a:ext uri="{FF2B5EF4-FFF2-40B4-BE49-F238E27FC236}">
                  <a16:creationId xmlns:a16="http://schemas.microsoft.com/office/drawing/2014/main" id="{FC9D2485-DA99-5516-6170-C2A9280872CB}"/>
                </a:ext>
              </a:extLst>
            </p:cNvPr>
            <p:cNvSpPr/>
            <p:nvPr/>
          </p:nvSpPr>
          <p:spPr>
            <a:xfrm flipH="1">
              <a:off x="4279536" y="1682670"/>
              <a:ext cx="556867" cy="501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74F6737C-C68B-19E0-6307-D25C40F67716}"/>
              </a:ext>
            </a:extLst>
          </p:cNvPr>
          <p:cNvGrpSpPr/>
          <p:nvPr/>
        </p:nvGrpSpPr>
        <p:grpSpPr>
          <a:xfrm>
            <a:off x="8285211" y="1435609"/>
            <a:ext cx="3410667" cy="2482388"/>
            <a:chOff x="8058330" y="1082083"/>
            <a:chExt cx="3924664" cy="2856490"/>
          </a:xfrm>
        </p:grpSpPr>
        <p:pic>
          <p:nvPicPr>
            <p:cNvPr id="5" name="Picture 4">
              <a:extLst>
                <a:ext uri="{FF2B5EF4-FFF2-40B4-BE49-F238E27FC236}">
                  <a16:creationId xmlns:a16="http://schemas.microsoft.com/office/drawing/2014/main" id="{71D6F9A9-B571-CE8A-DA26-4D0062349622}"/>
                </a:ext>
              </a:extLst>
            </p:cNvPr>
            <p:cNvPicPr>
              <a:picLocks noChangeAspect="1"/>
            </p:cNvPicPr>
            <p:nvPr/>
          </p:nvPicPr>
          <p:blipFill>
            <a:blip r:embed="rId3"/>
            <a:srcRect l="49505" t="50000"/>
            <a:stretch>
              <a:fillRect/>
            </a:stretch>
          </p:blipFill>
          <p:spPr>
            <a:xfrm>
              <a:off x="8058330" y="1082083"/>
              <a:ext cx="3924664" cy="2856490"/>
            </a:xfrm>
            <a:prstGeom prst="rect">
              <a:avLst/>
            </a:prstGeom>
          </p:spPr>
        </p:pic>
        <p:sp>
          <p:nvSpPr>
            <p:cNvPr id="9" name="Rectangle 8">
              <a:extLst>
                <a:ext uri="{FF2B5EF4-FFF2-40B4-BE49-F238E27FC236}">
                  <a16:creationId xmlns:a16="http://schemas.microsoft.com/office/drawing/2014/main" id="{7FD5D120-597C-7D2E-79EC-814D9B463C0E}"/>
                </a:ext>
              </a:extLst>
            </p:cNvPr>
            <p:cNvSpPr/>
            <p:nvPr/>
          </p:nvSpPr>
          <p:spPr>
            <a:xfrm flipH="1">
              <a:off x="8190168" y="1760869"/>
              <a:ext cx="556867" cy="501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AB6E9972-2AEA-5099-B1A0-8655A135088C}"/>
              </a:ext>
            </a:extLst>
          </p:cNvPr>
          <p:cNvSpPr txBox="1"/>
          <p:nvPr/>
        </p:nvSpPr>
        <p:spPr>
          <a:xfrm>
            <a:off x="1520836" y="1125550"/>
            <a:ext cx="2253309" cy="369332"/>
          </a:xfrm>
          <a:prstGeom prst="rect">
            <a:avLst/>
          </a:prstGeom>
          <a:noFill/>
        </p:spPr>
        <p:txBody>
          <a:bodyPr wrap="none" rtlCol="0">
            <a:spAutoFit/>
          </a:bodyPr>
          <a:lstStyle/>
          <a:p>
            <a:r>
              <a:rPr lang="en-US" b="1" dirty="0"/>
              <a:t>Repeated Stimulation</a:t>
            </a:r>
          </a:p>
        </p:txBody>
      </p:sp>
      <p:sp>
        <p:nvSpPr>
          <p:cNvPr id="14" name="TextBox 13">
            <a:extLst>
              <a:ext uri="{FF2B5EF4-FFF2-40B4-BE49-F238E27FC236}">
                <a16:creationId xmlns:a16="http://schemas.microsoft.com/office/drawing/2014/main" id="{07D65DE3-2459-F1AB-A4AB-AD6729E1149F}"/>
              </a:ext>
            </a:extLst>
          </p:cNvPr>
          <p:cNvSpPr txBox="1"/>
          <p:nvPr/>
        </p:nvSpPr>
        <p:spPr>
          <a:xfrm>
            <a:off x="4776487" y="1000679"/>
            <a:ext cx="3075970" cy="369332"/>
          </a:xfrm>
          <a:prstGeom prst="rect">
            <a:avLst/>
          </a:prstGeom>
          <a:noFill/>
        </p:spPr>
        <p:txBody>
          <a:bodyPr wrap="none" rtlCol="0">
            <a:spAutoFit/>
          </a:bodyPr>
          <a:lstStyle/>
          <a:p>
            <a:r>
              <a:rPr lang="en-US" b="1" dirty="0"/>
              <a:t>Postsynaptic Receptor Growth</a:t>
            </a:r>
          </a:p>
        </p:txBody>
      </p:sp>
      <p:sp>
        <p:nvSpPr>
          <p:cNvPr id="15" name="TextBox 14">
            <a:extLst>
              <a:ext uri="{FF2B5EF4-FFF2-40B4-BE49-F238E27FC236}">
                <a16:creationId xmlns:a16="http://schemas.microsoft.com/office/drawing/2014/main" id="{82FE92E7-5013-F9D9-9A57-57345F3DF976}"/>
              </a:ext>
            </a:extLst>
          </p:cNvPr>
          <p:cNvSpPr txBox="1"/>
          <p:nvPr/>
        </p:nvSpPr>
        <p:spPr>
          <a:xfrm>
            <a:off x="8227091" y="1024002"/>
            <a:ext cx="3867918" cy="369332"/>
          </a:xfrm>
          <a:prstGeom prst="rect">
            <a:avLst/>
          </a:prstGeom>
          <a:noFill/>
        </p:spPr>
        <p:txBody>
          <a:bodyPr wrap="none" rtlCol="0">
            <a:spAutoFit/>
          </a:bodyPr>
          <a:lstStyle/>
          <a:p>
            <a:r>
              <a:rPr lang="en-US" b="1" dirty="0"/>
              <a:t>Presynaptic Neurotransmitter Increase</a:t>
            </a:r>
          </a:p>
        </p:txBody>
      </p:sp>
    </p:spTree>
    <p:extLst>
      <p:ext uri="{BB962C8B-B14F-4D97-AF65-F5344CB8AC3E}">
        <p14:creationId xmlns:p14="http://schemas.microsoft.com/office/powerpoint/2010/main" val="2684837369"/>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21991</TotalTime>
  <Words>3078</Words>
  <Application>Microsoft Macintosh PowerPoint</Application>
  <PresentationFormat>Widescreen</PresentationFormat>
  <Paragraphs>330</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403</cp:revision>
  <dcterms:created xsi:type="dcterms:W3CDTF">2022-08-22T20:35:14Z</dcterms:created>
  <dcterms:modified xsi:type="dcterms:W3CDTF">2025-09-25T22:44:09Z</dcterms:modified>
</cp:coreProperties>
</file>